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75" r:id="rId3"/>
    <p:sldId id="272" r:id="rId4"/>
    <p:sldId id="273" r:id="rId5"/>
    <p:sldId id="274" r:id="rId6"/>
    <p:sldId id="258" r:id="rId7"/>
    <p:sldId id="259" r:id="rId8"/>
    <p:sldId id="260" r:id="rId9"/>
    <p:sldId id="261" r:id="rId10"/>
    <p:sldId id="262" r:id="rId11"/>
    <p:sldId id="263" r:id="rId12"/>
    <p:sldId id="264" r:id="rId13"/>
    <p:sldId id="266" r:id="rId14"/>
    <p:sldId id="268" r:id="rId15"/>
    <p:sldId id="271" r:id="rId16"/>
    <p:sldId id="270"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Montserrat" pitchFamily="2" charset="77"/>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31"/>
    <p:restoredTop sz="92857"/>
  </p:normalViewPr>
  <p:slideViewPr>
    <p:cSldViewPr snapToGrid="0">
      <p:cViewPr varScale="1">
        <p:scale>
          <a:sx n="197" d="100"/>
          <a:sy n="197" d="100"/>
        </p:scale>
        <p:origin x="30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cb12ff8fc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b12ff8f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b12ff8fc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cb12ff8fc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dirty="0">
                <a:solidFill>
                  <a:schemeClr val="dk1"/>
                </a:solidFill>
                <a:latin typeface="Calibri"/>
                <a:ea typeface="Calibri"/>
                <a:cs typeface="Calibri"/>
                <a:sym typeface="Calibri"/>
              </a:rPr>
            </a:b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cb12ff8fc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cb12ff8fc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cbc623f1f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cbc623f1f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dirty="0">
                <a:solidFill>
                  <a:schemeClr val="dk1"/>
                </a:solidFill>
                <a:latin typeface="Times New Roman"/>
                <a:ea typeface="Times New Roman"/>
                <a:cs typeface="Times New Roman"/>
                <a:sym typeface="Times New Roman"/>
              </a:rPr>
              <a:t>	</a:t>
            </a:r>
            <a:r>
              <a:rPr lang="en" dirty="0">
                <a:solidFill>
                  <a:srgbClr val="0E101A"/>
                </a:solidFill>
                <a:latin typeface="Calibri"/>
                <a:ea typeface="Calibri"/>
                <a:cs typeface="Calibri"/>
                <a:sym typeface="Calibri"/>
              </a:rPr>
              <a:t>The accuracy for model predictions depends on quite a few factors:</a:t>
            </a:r>
            <a:endParaRPr dirty="0">
              <a:solidFill>
                <a:srgbClr val="0E101A"/>
              </a:solidFill>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Data Quality and Quantity</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More Data</a:t>
            </a:r>
            <a:r>
              <a:rPr lang="en" dirty="0">
                <a:solidFill>
                  <a:srgbClr val="0E101A"/>
                </a:solidFill>
                <a:highlight>
                  <a:srgbClr val="FFFFFF"/>
                </a:highlight>
                <a:latin typeface="Calibri"/>
                <a:ea typeface="Calibri"/>
                <a:cs typeface="Calibri"/>
                <a:sym typeface="Calibri"/>
              </a:rPr>
              <a:t>: Generally, more data leads to better model performance.</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Data Augmentation</a:t>
            </a:r>
            <a:r>
              <a:rPr lang="en" dirty="0">
                <a:solidFill>
                  <a:srgbClr val="0E101A"/>
                </a:solidFill>
                <a:highlight>
                  <a:srgbClr val="FFFFFF"/>
                </a:highlight>
                <a:latin typeface="Calibri"/>
                <a:ea typeface="Calibri"/>
                <a:cs typeface="Calibri"/>
                <a:sym typeface="Calibri"/>
              </a:rPr>
              <a:t>: Techniques like rotation, scaling, cropping, and flipping can help the model generalize better by providing a more diverse set of training examples.</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Balanced Dataset</a:t>
            </a:r>
            <a:r>
              <a:rPr lang="en" dirty="0">
                <a:solidFill>
                  <a:srgbClr val="0E101A"/>
                </a:solidFill>
                <a:highlight>
                  <a:srgbClr val="FFFFFF"/>
                </a:highlight>
                <a:latin typeface="Calibri"/>
                <a:ea typeface="Calibri"/>
                <a:cs typeface="Calibri"/>
                <a:sym typeface="Calibri"/>
              </a:rPr>
              <a:t>: We need to prevent the model from becoming biased toward more frequent classes.</a:t>
            </a:r>
            <a:endParaRPr dirty="0">
              <a:solidFill>
                <a:srgbClr val="0E101A"/>
              </a:solidFill>
              <a:highlight>
                <a:srgbClr val="FFFFFF"/>
              </a:highlight>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Model Architecture</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Depth of the Network</a:t>
            </a:r>
            <a:r>
              <a:rPr lang="en" dirty="0">
                <a:solidFill>
                  <a:srgbClr val="0E101A"/>
                </a:solidFill>
                <a:highlight>
                  <a:srgbClr val="FFFFFF"/>
                </a:highlight>
                <a:latin typeface="Calibri"/>
                <a:ea typeface="Calibri"/>
                <a:cs typeface="Calibri"/>
                <a:sym typeface="Calibri"/>
              </a:rPr>
              <a:t>: Adding more layers can help the model learn more complex patterns, but too many layers might lead to overfitting.</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Hyperparameter Tuning</a:t>
            </a:r>
            <a:r>
              <a:rPr lang="en" dirty="0">
                <a:solidFill>
                  <a:srgbClr val="0E101A"/>
                </a:solidFill>
                <a:highlight>
                  <a:srgbClr val="FFFFFF"/>
                </a:highlight>
                <a:latin typeface="Calibri"/>
                <a:ea typeface="Calibri"/>
                <a:cs typeface="Calibri"/>
                <a:sym typeface="Calibri"/>
              </a:rPr>
              <a:t>: Optimizing hyperparameters, including the number of filters, kernel size, and activation functions, can significantly impact model performance.</a:t>
            </a:r>
            <a:endParaRPr dirty="0">
              <a:solidFill>
                <a:srgbClr val="0E101A"/>
              </a:solidFill>
              <a:highlight>
                <a:srgbClr val="FFFFFF"/>
              </a:highlight>
              <a:latin typeface="Calibri"/>
              <a:ea typeface="Calibri"/>
              <a:cs typeface="Calibri"/>
              <a:sym typeface="Calibri"/>
            </a:endParaRPr>
          </a:p>
          <a:p>
            <a:pPr marL="0" lvl="0" indent="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Regularization Techniques</a:t>
            </a:r>
            <a:endParaRPr b="1"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Clr>
                <a:schemeClr val="dk1"/>
              </a:buClr>
              <a:buSzPts val="1100"/>
              <a:buFont typeface="Arial"/>
              <a:buNone/>
            </a:pPr>
            <a:r>
              <a:rPr lang="en" b="1" dirty="0">
                <a:solidFill>
                  <a:srgbClr val="0E101A"/>
                </a:solidFill>
                <a:highlight>
                  <a:srgbClr val="FFFFFF"/>
                </a:highlight>
                <a:latin typeface="Calibri"/>
                <a:ea typeface="Calibri"/>
                <a:cs typeface="Calibri"/>
                <a:sym typeface="Calibri"/>
              </a:rPr>
              <a:t>Dropout</a:t>
            </a:r>
            <a:r>
              <a:rPr lang="en" dirty="0">
                <a:solidFill>
                  <a:srgbClr val="0E101A"/>
                </a:solidFill>
                <a:highlight>
                  <a:srgbClr val="FFFFFF"/>
                </a:highlight>
                <a:latin typeface="Calibri"/>
                <a:ea typeface="Calibri"/>
                <a:cs typeface="Calibri"/>
                <a:sym typeface="Calibri"/>
              </a:rPr>
              <a:t>: Randomly dropping units from the neural network during training can prevent overfitting.</a:t>
            </a:r>
            <a:endParaRPr dirty="0">
              <a:solidFill>
                <a:srgbClr val="0E101A"/>
              </a:solidFill>
              <a:highlight>
                <a:srgbClr val="FFFFFF"/>
              </a:highlight>
              <a:latin typeface="Calibri"/>
              <a:ea typeface="Calibri"/>
              <a:cs typeface="Calibri"/>
              <a:sym typeface="Calibri"/>
            </a:endParaRPr>
          </a:p>
          <a:p>
            <a:pPr marL="0" lvl="0" indent="457200" algn="l" rtl="0">
              <a:lnSpc>
                <a:spcPct val="200000"/>
              </a:lnSpc>
              <a:spcBef>
                <a:spcPts val="0"/>
              </a:spcBef>
              <a:spcAft>
                <a:spcPts val="0"/>
              </a:spcAft>
              <a:buNone/>
            </a:pPr>
            <a:r>
              <a:rPr lang="en" b="1" dirty="0">
                <a:solidFill>
                  <a:srgbClr val="0E101A"/>
                </a:solidFill>
                <a:highlight>
                  <a:srgbClr val="FFFFFF"/>
                </a:highlight>
                <a:latin typeface="Calibri"/>
                <a:ea typeface="Calibri"/>
                <a:cs typeface="Calibri"/>
                <a:sym typeface="Calibri"/>
              </a:rPr>
              <a:t>Weight Regularization</a:t>
            </a:r>
            <a:r>
              <a:rPr lang="en" dirty="0">
                <a:solidFill>
                  <a:srgbClr val="0E101A"/>
                </a:solidFill>
                <a:highlight>
                  <a:srgbClr val="FFFFFF"/>
                </a:highlight>
                <a:latin typeface="Calibri"/>
                <a:ea typeface="Calibri"/>
                <a:cs typeface="Calibri"/>
                <a:sym typeface="Calibri"/>
              </a:rPr>
              <a:t>: Adding L1 or L2 regularization to the model weights can also help prevent overfitting by penalizing large weights.</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cbc623f1f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cbc623f1f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cbc623f1f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cbc623f1f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bc6e4b69e7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bc6e4b69e7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 behalf of Team 11s, thank you for your time watching my presentation.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1226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195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78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6e4b69e7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6e4b69e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0147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cb12ff8fc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cb12ff8fc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cb12ff8fcd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cb12ff8fcd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bc6e4b69e7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bc6e4b69e7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Arup starts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b12ff8fc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b12ff8fc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41250" y="1578400"/>
            <a:ext cx="5335800" cy="1578900"/>
          </a:xfrm>
          <a:prstGeom prst="rect">
            <a:avLst/>
          </a:prstGeom>
        </p:spPr>
        <p:txBody>
          <a:bodyPr spcFirstLastPara="1" wrap="square" lIns="91425" tIns="91425" rIns="91425" bIns="91425" anchor="t" anchorCtr="0">
            <a:normAutofit fontScale="90000"/>
          </a:bodyPr>
          <a:lstStyle/>
          <a:p>
            <a:r>
              <a:rPr lang="en-US" sz="2300" b="1" dirty="0">
                <a:latin typeface="Calibri"/>
                <a:ea typeface="Calibri"/>
                <a:cs typeface="Calibri"/>
                <a:sym typeface="Calibri"/>
              </a:rPr>
              <a:t>Automated License plate Recognition</a:t>
            </a:r>
            <a:br>
              <a:rPr lang="en-US" sz="2300" b="1" dirty="0">
                <a:latin typeface="Calibri"/>
                <a:ea typeface="Calibri"/>
                <a:cs typeface="Calibri"/>
                <a:sym typeface="Calibri"/>
              </a:rPr>
            </a:br>
            <a:r>
              <a:rPr lang="en-US" sz="1000" dirty="0">
                <a:latin typeface="Lato"/>
                <a:ea typeface="Lato"/>
                <a:cs typeface="Lato"/>
                <a:sym typeface="Lato"/>
              </a:rPr>
              <a:t>Automated License Plate Recognition (ALPR) is a technology widely used for traffic management, security, and law enforcement. This project implements ALPR using the “You Only Look Once” (YOLO) object detection algorithm, which is renowned for its real-time speed and high accuracy.</a:t>
            </a:r>
            <a:br>
              <a:rPr lang="en-US" sz="1000" dirty="0">
                <a:latin typeface="Lato"/>
                <a:ea typeface="Lato"/>
                <a:cs typeface="Lato"/>
                <a:sym typeface="Lato"/>
              </a:rPr>
            </a:br>
            <a:br>
              <a:rPr lang="en-US" sz="1000" dirty="0">
                <a:latin typeface="Lato"/>
                <a:ea typeface="Lato"/>
                <a:cs typeface="Lato"/>
                <a:sym typeface="Lato"/>
              </a:rPr>
            </a:br>
            <a:r>
              <a:rPr lang="en-US" sz="1000" dirty="0">
                <a:latin typeface="Lato"/>
                <a:ea typeface="Lato"/>
                <a:cs typeface="Lato"/>
                <a:sym typeface="Lato"/>
              </a:rPr>
              <a:t>The system consists of three main stages: license plate detection, character segmentation, and optical character recognition (OCR). YOLO is used in the first stage to detect and localize license plates within video frames or images. YOLO’s deep learning architecture, which processes images in a single neural network pass, ensures efficient and accurate plate detection even under challenging conditions like varying lighting, occlusions, or angled views.</a:t>
            </a:r>
            <a:br>
              <a:rPr lang="en-US" sz="800" dirty="0">
                <a:solidFill>
                  <a:srgbClr val="0E0E0E"/>
                </a:solidFill>
                <a:effectLst/>
                <a:latin typeface=".AppleSystemUIFont"/>
              </a:rPr>
            </a:br>
            <a:endParaRPr lang="en-US" sz="2300" dirty="0"/>
          </a:p>
        </p:txBody>
      </p:sp>
      <p:sp>
        <p:nvSpPr>
          <p:cNvPr id="135" name="Google Shape;135;p13"/>
          <p:cNvSpPr txBox="1">
            <a:spLocks noGrp="1"/>
          </p:cNvSpPr>
          <p:nvPr>
            <p:ph type="subTitle" idx="1"/>
          </p:nvPr>
        </p:nvSpPr>
        <p:spPr>
          <a:xfrm>
            <a:off x="4572000" y="3924925"/>
            <a:ext cx="3982800" cy="506100"/>
          </a:xfrm>
          <a:prstGeom prst="rect">
            <a:avLst/>
          </a:prstGeom>
        </p:spPr>
        <p:txBody>
          <a:bodyPr spcFirstLastPara="1" wrap="square" lIns="91425" tIns="91425" rIns="91425" bIns="91425" anchor="t" anchorCtr="0">
            <a:noAutofit/>
          </a:bodyPr>
          <a:lstStyle/>
          <a:p>
            <a:pPr marL="0" lvl="0" indent="0" algn="ctr" rtl="0">
              <a:lnSpc>
                <a:spcPct val="200000"/>
              </a:lnSpc>
              <a:spcBef>
                <a:spcPts val="0"/>
              </a:spcBef>
              <a:spcAft>
                <a:spcPts val="0"/>
              </a:spcAft>
              <a:buNone/>
            </a:pPr>
            <a:r>
              <a:rPr lang="en" sz="1100" dirty="0"/>
              <a:t>Arup Chakraborty</a:t>
            </a:r>
            <a:endParaRPr sz="1100" dirty="0"/>
          </a:p>
          <a:p>
            <a:pPr marL="0" lvl="0" indent="0" algn="ctr" rtl="0">
              <a:lnSpc>
                <a:spcPct val="199999"/>
              </a:lnSpc>
              <a:spcBef>
                <a:spcPts val="0"/>
              </a:spcBef>
              <a:spcAft>
                <a:spcPts val="0"/>
              </a:spcAft>
              <a:buNone/>
            </a:pPr>
            <a:endParaRPr sz="1100" dirty="0"/>
          </a:p>
        </p:txBody>
      </p:sp>
    </p:spTree>
  </p:cSld>
  <p:clrMapOvr>
    <a:masterClrMapping/>
  </p:clrMapOvr>
  <mc:AlternateContent xmlns:mc="http://schemas.openxmlformats.org/markup-compatibility/2006">
    <mc:Choice xmlns:p14="http://schemas.microsoft.com/office/powerpoint/2010/main" Requires="p14">
      <p:transition spd="slow" p14:dur="2000" advTm="77413"/>
    </mc:Choice>
    <mc:Fallback>
      <p:transition spd="slow" advTm="7741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Methods - Training Model and Evaluation </a:t>
            </a:r>
            <a:endParaRPr/>
          </a:p>
          <a:p>
            <a:pPr marL="0" lvl="0" indent="0" algn="l" rtl="0">
              <a:spcBef>
                <a:spcPts val="0"/>
              </a:spcBef>
              <a:spcAft>
                <a:spcPts val="0"/>
              </a:spcAft>
              <a:buNone/>
            </a:pPr>
            <a:endParaRPr/>
          </a:p>
        </p:txBody>
      </p:sp>
      <p:sp>
        <p:nvSpPr>
          <p:cNvPr id="176" name="Google Shape;176;p19"/>
          <p:cNvSpPr txBox="1">
            <a:spLocks noGrp="1"/>
          </p:cNvSpPr>
          <p:nvPr>
            <p:ph type="body" idx="1"/>
          </p:nvPr>
        </p:nvSpPr>
        <p:spPr>
          <a:xfrm>
            <a:off x="1085425" y="1465200"/>
            <a:ext cx="2771700" cy="2911200"/>
          </a:xfrm>
          <a:prstGeom prst="rect">
            <a:avLst/>
          </a:prstGeom>
        </p:spPr>
        <p:txBody>
          <a:bodyPr spcFirstLastPara="1" wrap="square" lIns="91425" tIns="91425" rIns="91425" bIns="91425" anchor="t" anchorCtr="0">
            <a:normAutofit fontScale="92500" lnSpcReduction="10000"/>
          </a:bodyPr>
          <a:lstStyle/>
          <a:p>
            <a:pPr marL="457200" lvl="0" indent="-330200" algn="l" rtl="0">
              <a:spcBef>
                <a:spcPts val="150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Training and Validation Setup</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Training and Visualization</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Architecture and Compilation </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Performance Evaluation</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Evaluation Metrics </a:t>
            </a:r>
            <a:endParaRPr sz="1600">
              <a:solidFill>
                <a:srgbClr val="ECECEC"/>
              </a:solidFill>
              <a:highlight>
                <a:srgbClr val="212121"/>
              </a:highlight>
              <a:latin typeface="Roboto"/>
              <a:ea typeface="Roboto"/>
              <a:cs typeface="Roboto"/>
              <a:sym typeface="Roboto"/>
            </a:endParaRPr>
          </a:p>
        </p:txBody>
      </p:sp>
      <p:pic>
        <p:nvPicPr>
          <p:cNvPr id="2" name="Picture 1">
            <a:extLst>
              <a:ext uri="{FF2B5EF4-FFF2-40B4-BE49-F238E27FC236}">
                <a16:creationId xmlns:a16="http://schemas.microsoft.com/office/drawing/2014/main" id="{47C49A16-5495-A106-507A-3A0DF4B773FD}"/>
              </a:ext>
            </a:extLst>
          </p:cNvPr>
          <p:cNvPicPr>
            <a:picLocks noChangeAspect="1"/>
          </p:cNvPicPr>
          <p:nvPr/>
        </p:nvPicPr>
        <p:blipFill>
          <a:blip r:embed="rId3"/>
          <a:stretch>
            <a:fillRect/>
          </a:stretch>
        </p:blipFill>
        <p:spPr>
          <a:xfrm>
            <a:off x="5168852" y="1209475"/>
            <a:ext cx="2771699" cy="371380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Results/Discussion - </a:t>
            </a:r>
            <a:br>
              <a:rPr lang="en"/>
            </a:br>
            <a:r>
              <a:rPr lang="en"/>
              <a:t>Model Performance Evaluation</a:t>
            </a:r>
            <a:endParaRPr/>
          </a:p>
        </p:txBody>
      </p:sp>
      <p:sp>
        <p:nvSpPr>
          <p:cNvPr id="183" name="Google Shape;183;p20"/>
          <p:cNvSpPr txBox="1">
            <a:spLocks noGrp="1"/>
          </p:cNvSpPr>
          <p:nvPr>
            <p:ph type="body" idx="1"/>
          </p:nvPr>
        </p:nvSpPr>
        <p:spPr>
          <a:xfrm>
            <a:off x="1085424" y="1465200"/>
            <a:ext cx="3099225" cy="2911200"/>
          </a:xfrm>
          <a:prstGeom prst="rect">
            <a:avLst/>
          </a:prstGeom>
        </p:spPr>
        <p:txBody>
          <a:bodyPr spcFirstLastPara="1" wrap="square" lIns="91425" tIns="91425" rIns="91425" bIns="91425" anchor="t" anchorCtr="0">
            <a:normAutofit/>
          </a:bodyPr>
          <a:lstStyle/>
          <a:p>
            <a:pPr marL="457200" lvl="0" indent="-322580" algn="l" rtl="0">
              <a:spcBef>
                <a:spcPts val="1500"/>
              </a:spcBef>
              <a:spcAft>
                <a:spcPts val="0"/>
              </a:spcAft>
              <a:buClr>
                <a:srgbClr val="ECECEC"/>
              </a:buClr>
              <a:buSzPct val="100000"/>
              <a:buFont typeface="Roboto"/>
              <a:buChar char="●"/>
            </a:pPr>
            <a:r>
              <a:rPr lang="en" sz="1600" dirty="0">
                <a:solidFill>
                  <a:srgbClr val="ECECEC"/>
                </a:solidFill>
                <a:highlight>
                  <a:srgbClr val="212121"/>
                </a:highlight>
                <a:latin typeface="Roboto"/>
                <a:ea typeface="Roboto"/>
                <a:cs typeface="Roboto"/>
                <a:sym typeface="Roboto"/>
              </a:rPr>
              <a:t>Model training and validation loss</a:t>
            </a:r>
            <a:endParaRPr sz="1600" dirty="0">
              <a:solidFill>
                <a:srgbClr val="ECECEC"/>
              </a:solidFill>
              <a:highlight>
                <a:srgbClr val="212121"/>
              </a:highlight>
              <a:latin typeface="Roboto"/>
              <a:ea typeface="Roboto"/>
              <a:cs typeface="Roboto"/>
              <a:sym typeface="Roboto"/>
            </a:endParaRPr>
          </a:p>
          <a:p>
            <a:pPr marL="457200" lvl="0" indent="-322580" algn="l" rtl="0">
              <a:spcBef>
                <a:spcPts val="0"/>
              </a:spcBef>
              <a:spcAft>
                <a:spcPts val="0"/>
              </a:spcAft>
              <a:buClr>
                <a:srgbClr val="ECECEC"/>
              </a:buClr>
              <a:buSzPct val="100000"/>
              <a:buFont typeface="Roboto"/>
              <a:buChar char="●"/>
            </a:pPr>
            <a:r>
              <a:rPr lang="en-US" sz="1600" dirty="0">
                <a:solidFill>
                  <a:srgbClr val="ECECEC"/>
                </a:solidFill>
                <a:highlight>
                  <a:srgbClr val="212121"/>
                </a:highlight>
                <a:latin typeface="Roboto"/>
                <a:ea typeface="Roboto"/>
                <a:cs typeface="Roboto"/>
                <a:sym typeface="Roboto"/>
              </a:rPr>
              <a:t>Model monitoring via Tensorboard</a:t>
            </a:r>
            <a:endParaRPr sz="1600" dirty="0">
              <a:solidFill>
                <a:srgbClr val="ECECEC"/>
              </a:solidFill>
              <a:highlight>
                <a:srgbClr val="212121"/>
              </a:highlight>
              <a:latin typeface="Roboto"/>
              <a:ea typeface="Roboto"/>
              <a:cs typeface="Roboto"/>
              <a:sym typeface="Roboto"/>
            </a:endParaRPr>
          </a:p>
          <a:p>
            <a:pPr marL="914400" lvl="1" indent="-322580" algn="l" rtl="0">
              <a:spcBef>
                <a:spcPts val="0"/>
              </a:spcBef>
              <a:spcAft>
                <a:spcPts val="0"/>
              </a:spcAft>
              <a:buClr>
                <a:srgbClr val="ECECEC"/>
              </a:buClr>
              <a:buSzPct val="100000"/>
              <a:buFont typeface="Roboto"/>
              <a:buChar char="○"/>
            </a:pPr>
            <a:r>
              <a:rPr lang="en" sz="1600" dirty="0">
                <a:solidFill>
                  <a:srgbClr val="ECECEC"/>
                </a:solidFill>
                <a:highlight>
                  <a:srgbClr val="212121"/>
                </a:highlight>
                <a:latin typeface="Roboto"/>
                <a:ea typeface="Roboto"/>
                <a:cs typeface="Roboto"/>
                <a:sym typeface="Roboto"/>
              </a:rPr>
              <a:t>Efficient learning </a:t>
            </a:r>
            <a:endParaRPr sz="1600" dirty="0">
              <a:solidFill>
                <a:srgbClr val="ECECEC"/>
              </a:solidFill>
              <a:highlight>
                <a:srgbClr val="212121"/>
              </a:highlight>
              <a:latin typeface="Roboto"/>
              <a:ea typeface="Roboto"/>
              <a:cs typeface="Roboto"/>
              <a:sym typeface="Roboto"/>
            </a:endParaRPr>
          </a:p>
          <a:p>
            <a:pPr marL="914400" lvl="1" indent="-322580" algn="l" rtl="0">
              <a:spcBef>
                <a:spcPts val="0"/>
              </a:spcBef>
              <a:spcAft>
                <a:spcPts val="0"/>
              </a:spcAft>
              <a:buClr>
                <a:srgbClr val="ECECEC"/>
              </a:buClr>
              <a:buSzPct val="100000"/>
              <a:buFont typeface="Roboto"/>
              <a:buChar char="○"/>
            </a:pPr>
            <a:r>
              <a:rPr lang="en" sz="1600" dirty="0">
                <a:solidFill>
                  <a:srgbClr val="ECECEC"/>
                </a:solidFill>
                <a:highlight>
                  <a:srgbClr val="212121"/>
                </a:highlight>
                <a:latin typeface="Roboto"/>
                <a:ea typeface="Roboto"/>
                <a:cs typeface="Roboto"/>
                <a:sym typeface="Roboto"/>
              </a:rPr>
              <a:t>No overfitting </a:t>
            </a:r>
            <a:endParaRPr lang="en" sz="1800" dirty="0">
              <a:solidFill>
                <a:srgbClr val="ECECEC"/>
              </a:solidFill>
              <a:highlight>
                <a:srgbClr val="212121"/>
              </a:highlight>
              <a:latin typeface="Roboto"/>
              <a:ea typeface="Roboto"/>
              <a:cs typeface="Roboto"/>
              <a:sym typeface="Roboto"/>
            </a:endParaRPr>
          </a:p>
          <a:p>
            <a:pPr indent="-322580">
              <a:buClr>
                <a:srgbClr val="ECECEC"/>
              </a:buClr>
              <a:buSzPct val="100000"/>
              <a:buFont typeface="Roboto"/>
              <a:buChar char="○"/>
            </a:pPr>
            <a:r>
              <a:rPr lang="en" sz="1800" dirty="0">
                <a:solidFill>
                  <a:srgbClr val="ECECEC"/>
                </a:solidFill>
                <a:highlight>
                  <a:srgbClr val="212121"/>
                </a:highlight>
                <a:latin typeface="Roboto"/>
                <a:ea typeface="Roboto"/>
                <a:cs typeface="Roboto"/>
                <a:sym typeface="Roboto"/>
              </a:rPr>
              <a:t>Transfer learning</a:t>
            </a:r>
          </a:p>
          <a:p>
            <a:pPr marL="134620" indent="0">
              <a:buClr>
                <a:srgbClr val="ECECEC"/>
              </a:buClr>
              <a:buSzPct val="100000"/>
              <a:buNone/>
            </a:pPr>
            <a:endParaRPr lang="en" sz="1800" dirty="0">
              <a:solidFill>
                <a:srgbClr val="ECECEC"/>
              </a:solidFill>
              <a:highlight>
                <a:srgbClr val="212121"/>
              </a:highlight>
              <a:latin typeface="Roboto"/>
              <a:ea typeface="Roboto"/>
              <a:cs typeface="Roboto"/>
              <a:sym typeface="Roboto"/>
            </a:endParaRPr>
          </a:p>
        </p:txBody>
      </p:sp>
      <p:pic>
        <p:nvPicPr>
          <p:cNvPr id="2" name="Picture 1" descr="A graph of a graph with numbers and lines&#10;&#10;Description automatically generated">
            <a:extLst>
              <a:ext uri="{FF2B5EF4-FFF2-40B4-BE49-F238E27FC236}">
                <a16:creationId xmlns:a16="http://schemas.microsoft.com/office/drawing/2014/main" id="{8C8DCC6E-0324-E5B2-86F7-5B5A8D7D1313}"/>
              </a:ext>
            </a:extLst>
          </p:cNvPr>
          <p:cNvPicPr>
            <a:picLocks noChangeAspect="1"/>
          </p:cNvPicPr>
          <p:nvPr/>
        </p:nvPicPr>
        <p:blipFill>
          <a:blip r:embed="rId3"/>
          <a:stretch>
            <a:fillRect/>
          </a:stretch>
        </p:blipFill>
        <p:spPr>
          <a:xfrm>
            <a:off x="4464517" y="1650999"/>
            <a:ext cx="3594058" cy="27895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7658"/>
    </mc:Choice>
    <mc:Fallback xmlns="">
      <p:transition spd="slow" advTm="8765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Results/Discussion -  </a:t>
            </a:r>
            <a:br>
              <a:rPr lang="en"/>
            </a:br>
            <a:r>
              <a:rPr lang="en"/>
              <a:t>Model Evaluation Metrics</a:t>
            </a:r>
            <a:endParaRPr/>
          </a:p>
        </p:txBody>
      </p:sp>
      <p:sp>
        <p:nvSpPr>
          <p:cNvPr id="190" name="Google Shape;190;p21"/>
          <p:cNvSpPr txBox="1">
            <a:spLocks noGrp="1"/>
          </p:cNvSpPr>
          <p:nvPr>
            <p:ph type="body" idx="1"/>
          </p:nvPr>
        </p:nvSpPr>
        <p:spPr>
          <a:xfrm>
            <a:off x="1085425" y="1465200"/>
            <a:ext cx="2771700" cy="2911200"/>
          </a:xfrm>
          <a:prstGeom prst="rect">
            <a:avLst/>
          </a:prstGeom>
        </p:spPr>
        <p:txBody>
          <a:bodyPr spcFirstLastPara="1" wrap="square" lIns="91425" tIns="91425" rIns="91425" bIns="91425" anchor="t" anchorCtr="0">
            <a:normAutofit/>
          </a:bodyPr>
          <a:lstStyle/>
          <a:p>
            <a:pPr marL="457200" lvl="0" indent="-317500" algn="l" rtl="0">
              <a:lnSpc>
                <a:spcPct val="105000"/>
              </a:lnSpc>
              <a:spcBef>
                <a:spcPts val="1500"/>
              </a:spcBef>
              <a:spcAft>
                <a:spcPts val="0"/>
              </a:spcAft>
              <a:buClr>
                <a:srgbClr val="ECECEC"/>
              </a:buClr>
              <a:buSzPts val="1400"/>
              <a:buFont typeface="Roboto"/>
              <a:buChar char="●"/>
            </a:pPr>
            <a:r>
              <a:rPr lang="en" sz="1400" dirty="0">
                <a:solidFill>
                  <a:srgbClr val="ECECEC"/>
                </a:solidFill>
                <a:highlight>
                  <a:srgbClr val="212121"/>
                </a:highlight>
                <a:latin typeface="Roboto"/>
                <a:ea typeface="Roboto"/>
                <a:cs typeface="Roboto"/>
                <a:sym typeface="Roboto"/>
              </a:rPr>
              <a:t>Confusion Matrix</a:t>
            </a:r>
            <a:endParaRPr sz="1400" dirty="0">
              <a:solidFill>
                <a:srgbClr val="ECECEC"/>
              </a:solidFill>
              <a:highlight>
                <a:srgbClr val="212121"/>
              </a:highlight>
              <a:latin typeface="Roboto"/>
              <a:ea typeface="Roboto"/>
              <a:cs typeface="Roboto"/>
              <a:sym typeface="Roboto"/>
            </a:endParaRPr>
          </a:p>
          <a:p>
            <a:pPr marL="914400" lvl="1" indent="-317500" algn="l" rtl="0">
              <a:lnSpc>
                <a:spcPct val="105000"/>
              </a:lnSpc>
              <a:spcBef>
                <a:spcPts val="0"/>
              </a:spcBef>
              <a:spcAft>
                <a:spcPts val="0"/>
              </a:spcAft>
              <a:buClr>
                <a:srgbClr val="ECECEC"/>
              </a:buClr>
              <a:buSzPts val="1400"/>
              <a:buFont typeface="Roboto"/>
              <a:buChar char="○"/>
            </a:pPr>
            <a:r>
              <a:rPr lang="en" sz="1400" dirty="0">
                <a:solidFill>
                  <a:srgbClr val="ECECEC"/>
                </a:solidFill>
                <a:highlight>
                  <a:srgbClr val="212121"/>
                </a:highlight>
                <a:latin typeface="Roboto"/>
                <a:ea typeface="Roboto"/>
                <a:cs typeface="Roboto"/>
                <a:sym typeface="Roboto"/>
              </a:rPr>
              <a:t>Comprehensive insights </a:t>
            </a:r>
            <a:endParaRPr sz="1400" dirty="0">
              <a:solidFill>
                <a:srgbClr val="ECECEC"/>
              </a:solidFill>
              <a:highlight>
                <a:srgbClr val="212121"/>
              </a:highlight>
              <a:latin typeface="Roboto"/>
              <a:ea typeface="Roboto"/>
              <a:cs typeface="Roboto"/>
              <a:sym typeface="Roboto"/>
            </a:endParaRPr>
          </a:p>
          <a:p>
            <a:pPr marL="1371600" lvl="2" indent="-317500" algn="l" rtl="0">
              <a:lnSpc>
                <a:spcPct val="105000"/>
              </a:lnSpc>
              <a:spcBef>
                <a:spcPts val="0"/>
              </a:spcBef>
              <a:spcAft>
                <a:spcPts val="0"/>
              </a:spcAft>
              <a:buClr>
                <a:srgbClr val="ECECEC"/>
              </a:buClr>
              <a:buSzPts val="1400"/>
              <a:buFont typeface="Roboto"/>
              <a:buChar char="■"/>
            </a:pPr>
            <a:r>
              <a:rPr lang="en" sz="1400" dirty="0">
                <a:solidFill>
                  <a:srgbClr val="ECECEC"/>
                </a:solidFill>
                <a:highlight>
                  <a:srgbClr val="212121"/>
                </a:highlight>
                <a:latin typeface="Roboto"/>
                <a:ea typeface="Roboto"/>
                <a:cs typeface="Roboto"/>
                <a:sym typeface="Roboto"/>
              </a:rPr>
              <a:t>Advantages</a:t>
            </a:r>
            <a:endParaRPr sz="1400" dirty="0">
              <a:solidFill>
                <a:srgbClr val="ECECEC"/>
              </a:solidFill>
              <a:highlight>
                <a:srgbClr val="212121"/>
              </a:highlight>
              <a:latin typeface="Roboto"/>
              <a:ea typeface="Roboto"/>
              <a:cs typeface="Roboto"/>
              <a:sym typeface="Roboto"/>
            </a:endParaRPr>
          </a:p>
          <a:p>
            <a:pPr marL="1371600" lvl="2" indent="-317500" algn="l" rtl="0">
              <a:lnSpc>
                <a:spcPct val="105000"/>
              </a:lnSpc>
              <a:spcBef>
                <a:spcPts val="0"/>
              </a:spcBef>
              <a:spcAft>
                <a:spcPts val="0"/>
              </a:spcAft>
              <a:buClr>
                <a:srgbClr val="ECECEC"/>
              </a:buClr>
              <a:buSzPts val="1400"/>
              <a:buFont typeface="Roboto"/>
              <a:buChar char="■"/>
            </a:pPr>
            <a:r>
              <a:rPr lang="en" sz="1400" dirty="0">
                <a:solidFill>
                  <a:srgbClr val="ECECEC"/>
                </a:solidFill>
                <a:highlight>
                  <a:srgbClr val="212121"/>
                </a:highlight>
                <a:latin typeface="Roboto"/>
                <a:ea typeface="Roboto"/>
                <a:cs typeface="Roboto"/>
                <a:sym typeface="Roboto"/>
              </a:rPr>
              <a:t>Disadvantages</a:t>
            </a:r>
            <a:endParaRPr sz="1400" dirty="0">
              <a:solidFill>
                <a:srgbClr val="ECECEC"/>
              </a:solidFill>
              <a:highlight>
                <a:srgbClr val="212121"/>
              </a:highlight>
              <a:latin typeface="Roboto"/>
              <a:ea typeface="Roboto"/>
              <a:cs typeface="Roboto"/>
              <a:sym typeface="Roboto"/>
            </a:endParaRPr>
          </a:p>
          <a:p>
            <a:pPr marL="457200" lvl="0" indent="-317500" algn="l" rtl="0">
              <a:lnSpc>
                <a:spcPct val="105000"/>
              </a:lnSpc>
              <a:spcBef>
                <a:spcPts val="0"/>
              </a:spcBef>
              <a:spcAft>
                <a:spcPts val="0"/>
              </a:spcAft>
              <a:buClr>
                <a:srgbClr val="ECECEC"/>
              </a:buClr>
              <a:buSzPts val="1400"/>
              <a:buFont typeface="Roboto"/>
              <a:buChar char="●"/>
            </a:pPr>
            <a:r>
              <a:rPr lang="en-US" sz="1400" dirty="0">
                <a:solidFill>
                  <a:srgbClr val="ECECEC"/>
                </a:solidFill>
                <a:highlight>
                  <a:srgbClr val="212121"/>
                </a:highlight>
                <a:latin typeface="Roboto"/>
                <a:ea typeface="Roboto"/>
                <a:cs typeface="Roboto"/>
                <a:sym typeface="Roboto"/>
              </a:rPr>
              <a:t>Compare with other models</a:t>
            </a:r>
            <a:endParaRPr sz="1400" dirty="0">
              <a:solidFill>
                <a:srgbClr val="ECECEC"/>
              </a:solidFill>
              <a:highlight>
                <a:srgbClr val="212121"/>
              </a:highlight>
              <a:latin typeface="Roboto"/>
              <a:ea typeface="Roboto"/>
              <a:cs typeface="Roboto"/>
              <a:sym typeface="Roboto"/>
            </a:endParaRPr>
          </a:p>
        </p:txBody>
      </p:sp>
      <p:pic>
        <p:nvPicPr>
          <p:cNvPr id="2" name="Picture 1">
            <a:extLst>
              <a:ext uri="{FF2B5EF4-FFF2-40B4-BE49-F238E27FC236}">
                <a16:creationId xmlns:a16="http://schemas.microsoft.com/office/drawing/2014/main" id="{5D3CF2B8-6B86-08B0-6D19-4B77FA88967B}"/>
              </a:ext>
            </a:extLst>
          </p:cNvPr>
          <p:cNvPicPr>
            <a:picLocks noChangeAspect="1"/>
          </p:cNvPicPr>
          <p:nvPr/>
        </p:nvPicPr>
        <p:blipFill>
          <a:blip r:embed="rId3"/>
          <a:stretch>
            <a:fillRect/>
          </a:stretch>
        </p:blipFill>
        <p:spPr>
          <a:xfrm>
            <a:off x="4638161" y="1492050"/>
            <a:ext cx="3592886" cy="2857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11"/>
    </mc:Choice>
    <mc:Fallback xmlns="">
      <p:transition spd="slow" advTm="131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3"/>
          <p:cNvSpPr txBox="1">
            <a:spLocks noGrp="1"/>
          </p:cNvSpPr>
          <p:nvPr>
            <p:ph type="title"/>
          </p:nvPr>
        </p:nvSpPr>
        <p:spPr>
          <a:xfrm>
            <a:off x="1297500" y="393750"/>
            <a:ext cx="75942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Observations</a:t>
            </a:r>
            <a:endParaRPr/>
          </a:p>
        </p:txBody>
      </p:sp>
      <p:sp>
        <p:nvSpPr>
          <p:cNvPr id="203" name="Google Shape;203;p23"/>
          <p:cNvSpPr txBox="1">
            <a:spLocks noGrp="1"/>
          </p:cNvSpPr>
          <p:nvPr>
            <p:ph type="body" idx="1"/>
          </p:nvPr>
        </p:nvSpPr>
        <p:spPr>
          <a:xfrm>
            <a:off x="1085425" y="1465200"/>
            <a:ext cx="7225200" cy="2911200"/>
          </a:xfrm>
          <a:prstGeom prst="rect">
            <a:avLst/>
          </a:prstGeom>
        </p:spPr>
        <p:txBody>
          <a:bodyPr spcFirstLastPara="1" wrap="square" lIns="91425" tIns="91425" rIns="91425" bIns="91425" anchor="t" anchorCtr="0">
            <a:normAutofit fontScale="92500" lnSpcReduction="20000"/>
          </a:bodyPr>
          <a:lstStyle/>
          <a:p>
            <a:pPr marL="457200" lvl="0" indent="-330200" algn="l" rtl="0">
              <a:spcBef>
                <a:spcPts val="150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accuracy depends on </a:t>
            </a:r>
            <a:endParaRPr sz="160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Data Quality and Quantity </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More data</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Data augmentation </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Balanced dataset</a:t>
            </a:r>
            <a:endParaRPr sz="160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Architecture </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Depth of network</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Hyperparameter tuning</a:t>
            </a:r>
            <a:endParaRPr sz="160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Regularization Techniques </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Dropout</a:t>
            </a:r>
            <a:endParaRPr sz="1600">
              <a:solidFill>
                <a:srgbClr val="ECECEC"/>
              </a:solidFill>
              <a:highlight>
                <a:srgbClr val="212121"/>
              </a:highlight>
              <a:latin typeface="Roboto"/>
              <a:ea typeface="Roboto"/>
              <a:cs typeface="Roboto"/>
              <a:sym typeface="Roboto"/>
            </a:endParaRPr>
          </a:p>
          <a:p>
            <a:pPr marL="1371600" lvl="2"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Weight regulation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1297500" y="393750"/>
            <a:ext cx="75942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Discussion Continued</a:t>
            </a:r>
            <a:endParaRPr/>
          </a:p>
        </p:txBody>
      </p:sp>
      <p:sp>
        <p:nvSpPr>
          <p:cNvPr id="215" name="Google Shape;215;p25"/>
          <p:cNvSpPr txBox="1">
            <a:spLocks noGrp="1"/>
          </p:cNvSpPr>
          <p:nvPr>
            <p:ph type="body" idx="1"/>
          </p:nvPr>
        </p:nvSpPr>
        <p:spPr>
          <a:xfrm>
            <a:off x="1085425" y="1465200"/>
            <a:ext cx="7225200" cy="2911200"/>
          </a:xfrm>
          <a:prstGeom prst="rect">
            <a:avLst/>
          </a:prstGeom>
        </p:spPr>
        <p:txBody>
          <a:bodyPr spcFirstLastPara="1" wrap="square" lIns="91425" tIns="91425" rIns="91425" bIns="91425" anchor="t" anchorCtr="0">
            <a:normAutofit fontScale="85000" lnSpcReduction="20000"/>
          </a:bodyPr>
          <a:lstStyle/>
          <a:p>
            <a:pPr marL="457200" lvl="0" indent="-330200" algn="l" rtl="0">
              <a:spcBef>
                <a:spcPts val="150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Future Enhancements </a:t>
            </a:r>
            <a:endParaRPr sz="1600" dirty="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US" sz="1600" dirty="0">
                <a:solidFill>
                  <a:srgbClr val="ECECEC"/>
                </a:solidFill>
                <a:highlight>
                  <a:srgbClr val="212121"/>
                </a:highlight>
                <a:latin typeface="Roboto"/>
                <a:ea typeface="Roboto"/>
                <a:cs typeface="Roboto"/>
                <a:sym typeface="Roboto"/>
              </a:rPr>
              <a:t>Advanced YOLO model, like YOLOv11</a:t>
            </a:r>
            <a:endParaRPr sz="1600" dirty="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US" sz="1600" dirty="0">
                <a:solidFill>
                  <a:srgbClr val="ECECEC"/>
                </a:solidFill>
                <a:highlight>
                  <a:srgbClr val="212121"/>
                </a:highlight>
                <a:latin typeface="Roboto"/>
                <a:ea typeface="Roboto"/>
                <a:cs typeface="Roboto"/>
                <a:sym typeface="Roboto"/>
              </a:rPr>
              <a:t>Multilingual support for international license plates</a:t>
            </a:r>
            <a:endParaRPr sz="1600" dirty="0">
              <a:solidFill>
                <a:srgbClr val="ECECEC"/>
              </a:solidFill>
              <a:highlight>
                <a:srgbClr val="212121"/>
              </a:highlight>
              <a:latin typeface="Roboto"/>
              <a:ea typeface="Roboto"/>
              <a:cs typeface="Roboto"/>
              <a:sym typeface="Roboto"/>
            </a:endParaRPr>
          </a:p>
          <a:p>
            <a:pPr marL="914400" lvl="1"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Dataset enhancements</a:t>
            </a:r>
          </a:p>
          <a:p>
            <a:pPr marL="914400" lvl="1"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Improved OCR technologies</a:t>
            </a:r>
          </a:p>
          <a:p>
            <a:pPr marL="914400" lvl="1"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Enhanced security for detecting fake license plates</a:t>
            </a:r>
          </a:p>
          <a:p>
            <a:pPr lvl="1"/>
            <a:r>
              <a:rPr lang="en-US" sz="1700" dirty="0">
                <a:solidFill>
                  <a:srgbClr val="ECECEC"/>
                </a:solidFill>
                <a:highlight>
                  <a:srgbClr val="212121"/>
                </a:highlight>
                <a:latin typeface="Roboto"/>
                <a:ea typeface="Roboto"/>
                <a:cs typeface="Roboto"/>
              </a:rPr>
              <a:t>Traffic Management:</a:t>
            </a:r>
          </a:p>
          <a:p>
            <a:pPr marL="615950" lvl="1" indent="0">
              <a:buNone/>
            </a:pPr>
            <a:r>
              <a:rPr lang="en-US" sz="1700" dirty="0">
                <a:solidFill>
                  <a:srgbClr val="ECECEC"/>
                </a:solidFill>
                <a:highlight>
                  <a:srgbClr val="212121"/>
                </a:highlight>
                <a:latin typeface="Roboto"/>
                <a:ea typeface="Roboto"/>
                <a:cs typeface="Roboto"/>
              </a:rPr>
              <a:t>	 - Multi-lane detection and real-time processing for self driving cars</a:t>
            </a:r>
          </a:p>
          <a:p>
            <a:pPr lvl="1"/>
            <a:r>
              <a:rPr lang="en-US" sz="1700" dirty="0">
                <a:solidFill>
                  <a:srgbClr val="ECECEC"/>
                </a:solidFill>
                <a:highlight>
                  <a:srgbClr val="212121"/>
                </a:highlight>
                <a:latin typeface="Roboto"/>
                <a:ea typeface="Roboto"/>
                <a:cs typeface="Roboto"/>
              </a:rPr>
              <a:t>Security Applications:</a:t>
            </a:r>
          </a:p>
          <a:p>
            <a:pPr marL="615950" lvl="1" indent="0">
              <a:buNone/>
            </a:pPr>
            <a:r>
              <a:rPr lang="en-US" sz="1700" dirty="0">
                <a:solidFill>
                  <a:srgbClr val="ECECEC"/>
                </a:solidFill>
                <a:highlight>
                  <a:srgbClr val="212121"/>
                </a:highlight>
                <a:latin typeface="Roboto"/>
                <a:ea typeface="Roboto"/>
                <a:cs typeface="Roboto"/>
              </a:rPr>
              <a:t>	 - Night vision and anomaly detection.</a:t>
            </a:r>
          </a:p>
          <a:p>
            <a:pPr lvl="1"/>
            <a:r>
              <a:rPr lang="en-US" sz="1700" dirty="0">
                <a:solidFill>
                  <a:srgbClr val="ECECEC"/>
                </a:solidFill>
                <a:highlight>
                  <a:srgbClr val="212121"/>
                </a:highlight>
                <a:latin typeface="Roboto"/>
                <a:ea typeface="Roboto"/>
                <a:cs typeface="Roboto"/>
              </a:rPr>
              <a:t>Toll Automation and Parking:</a:t>
            </a:r>
          </a:p>
          <a:p>
            <a:pPr marL="615950" lvl="1" indent="0">
              <a:buNone/>
            </a:pPr>
            <a:r>
              <a:rPr lang="en-US" sz="1700" dirty="0">
                <a:solidFill>
                  <a:srgbClr val="ECECEC"/>
                </a:solidFill>
                <a:highlight>
                  <a:srgbClr val="212121"/>
                </a:highlight>
                <a:latin typeface="Roboto"/>
                <a:ea typeface="Roboto"/>
                <a:cs typeface="Roboto"/>
              </a:rPr>
              <a:t>	 - Integration with payment systems.</a:t>
            </a:r>
          </a:p>
          <a:p>
            <a:pPr marL="914400" lvl="1" indent="-330200" algn="l" rtl="0">
              <a:spcBef>
                <a:spcPts val="0"/>
              </a:spcBef>
              <a:spcAft>
                <a:spcPts val="0"/>
              </a:spcAft>
              <a:buClr>
                <a:srgbClr val="ECECEC"/>
              </a:buClr>
              <a:buSzPts val="1600"/>
              <a:buFont typeface="Roboto"/>
              <a:buChar char="○"/>
            </a:pPr>
            <a:endParaRPr sz="1600" dirty="0">
              <a:solidFill>
                <a:srgbClr val="ECECEC"/>
              </a:solidFill>
              <a:highlight>
                <a:srgbClr val="212121"/>
              </a:highlight>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8"/>
          <p:cNvSpPr txBox="1">
            <a:spLocks noGrp="1"/>
          </p:cNvSpPr>
          <p:nvPr>
            <p:ph type="title"/>
          </p:nvPr>
        </p:nvSpPr>
        <p:spPr>
          <a:xfrm>
            <a:off x="1297500" y="393750"/>
            <a:ext cx="75942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233" name="Google Shape;233;p28"/>
          <p:cNvSpPr txBox="1">
            <a:spLocks noGrp="1"/>
          </p:cNvSpPr>
          <p:nvPr>
            <p:ph type="body" idx="1"/>
          </p:nvPr>
        </p:nvSpPr>
        <p:spPr>
          <a:xfrm>
            <a:off x="1085425" y="1465200"/>
            <a:ext cx="7225200" cy="2911200"/>
          </a:xfrm>
          <a:prstGeom prst="rect">
            <a:avLst/>
          </a:prstGeom>
        </p:spPr>
        <p:txBody>
          <a:bodyPr spcFirstLastPara="1" wrap="square" lIns="91425" tIns="91425" rIns="91425" bIns="91425" anchor="t" anchorCtr="0">
            <a:normAutofit fontScale="40000" lnSpcReduction="20000"/>
          </a:bodyPr>
          <a:lstStyle/>
          <a:p>
            <a:pPr marR="0" indent="0" algn="ctr">
              <a:lnSpc>
                <a:spcPct val="200000"/>
              </a:lnSpc>
              <a:spcBef>
                <a:spcPts val="0"/>
              </a:spcBef>
              <a:spcAft>
                <a:spcPts val="0"/>
              </a:spcAft>
              <a:buNone/>
            </a:pPr>
            <a:r>
              <a:rPr lang="en-US" sz="1800" dirty="0" err="1">
                <a:effectLst/>
                <a:latin typeface="Calibri" panose="020F0502020204030204" pitchFamily="34" charset="0"/>
                <a:ea typeface="Calibri" panose="020F0502020204030204" pitchFamily="34" charset="0"/>
              </a:rPr>
              <a:t>Bochkovskiy</a:t>
            </a:r>
            <a:r>
              <a:rPr lang="en-US" sz="1800" dirty="0">
                <a:effectLst/>
                <a:latin typeface="Calibri" panose="020F0502020204030204" pitchFamily="34" charset="0"/>
                <a:ea typeface="Calibri" panose="020F0502020204030204" pitchFamily="34" charset="0"/>
              </a:rPr>
              <a:t>, A., Wang, C. Y., &amp; Liao, H. Y. M. (2020). YOLOv4: Optimal speed and accuracy of object detection. </a:t>
            </a:r>
            <a:r>
              <a:rPr lang="en-US" sz="1800" dirty="0" err="1">
                <a:effectLst/>
                <a:latin typeface="Calibri" panose="020F0502020204030204" pitchFamily="34" charset="0"/>
                <a:ea typeface="Calibri" panose="020F0502020204030204" pitchFamily="34" charset="0"/>
              </a:rPr>
              <a:t>arXiv</a:t>
            </a:r>
            <a:r>
              <a:rPr lang="en-US" sz="1800" dirty="0">
                <a:effectLst/>
                <a:latin typeface="Calibri" panose="020F0502020204030204" pitchFamily="34" charset="0"/>
                <a:ea typeface="Calibri" panose="020F0502020204030204" pitchFamily="34" charset="0"/>
              </a:rPr>
              <a:t> preprint arXiv:2004.10934. Retrieved from https://</a:t>
            </a:r>
            <a:r>
              <a:rPr lang="en-US" sz="1800" dirty="0" err="1">
                <a:effectLst/>
                <a:latin typeface="Calibri" panose="020F0502020204030204" pitchFamily="34" charset="0"/>
                <a:ea typeface="Calibri" panose="020F0502020204030204" pitchFamily="34" charset="0"/>
              </a:rPr>
              <a:t>arxiv.org</a:t>
            </a:r>
            <a:r>
              <a:rPr lang="en-US" sz="1800" dirty="0">
                <a:effectLst/>
                <a:latin typeface="Calibri" panose="020F0502020204030204" pitchFamily="34" charset="0"/>
                <a:ea typeface="Calibri" panose="020F0502020204030204" pitchFamily="34" charset="0"/>
              </a:rPr>
              <a:t>/abs/2004.10934</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Redmon, J., &amp; Farhadi, A. (2018). YOLOv3: An incremental improvement. </a:t>
            </a:r>
            <a:r>
              <a:rPr lang="en-US" sz="1800" dirty="0" err="1">
                <a:effectLst/>
                <a:latin typeface="Calibri" panose="020F0502020204030204" pitchFamily="34" charset="0"/>
                <a:ea typeface="Calibri" panose="020F0502020204030204" pitchFamily="34" charset="0"/>
              </a:rPr>
              <a:t>arXiv</a:t>
            </a:r>
            <a:r>
              <a:rPr lang="en-US" sz="1800" dirty="0">
                <a:effectLst/>
                <a:latin typeface="Calibri" panose="020F0502020204030204" pitchFamily="34" charset="0"/>
                <a:ea typeface="Calibri" panose="020F0502020204030204" pitchFamily="34" charset="0"/>
              </a:rPr>
              <a:t> preprint arXiv:1804.02767. Retrieved from https://</a:t>
            </a:r>
            <a:r>
              <a:rPr lang="en-US" sz="1800" dirty="0" err="1">
                <a:effectLst/>
                <a:latin typeface="Calibri" panose="020F0502020204030204" pitchFamily="34" charset="0"/>
                <a:ea typeface="Calibri" panose="020F0502020204030204" pitchFamily="34" charset="0"/>
              </a:rPr>
              <a:t>arxiv.org</a:t>
            </a:r>
            <a:r>
              <a:rPr lang="en-US" sz="1800" dirty="0">
                <a:effectLst/>
                <a:latin typeface="Calibri" panose="020F0502020204030204" pitchFamily="34" charset="0"/>
                <a:ea typeface="Calibri" panose="020F0502020204030204" pitchFamily="34" charset="0"/>
              </a:rPr>
              <a:t>/abs/1804.02767</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Tesseract OCR. (2023). Tesseract Open Source OCR Engine. Retrieved from https://</a:t>
            </a:r>
            <a:r>
              <a:rPr lang="en-US" sz="1800" dirty="0" err="1">
                <a:effectLst/>
                <a:latin typeface="Calibri" panose="020F0502020204030204" pitchFamily="34" charset="0"/>
                <a:ea typeface="Calibri" panose="020F0502020204030204" pitchFamily="34" charset="0"/>
              </a:rPr>
              <a:t>github.com</a:t>
            </a:r>
            <a:r>
              <a:rPr lang="en-US" sz="1800" dirty="0">
                <a:effectLst/>
                <a:latin typeface="Calibri" panose="020F0502020204030204" pitchFamily="34" charset="0"/>
                <a:ea typeface="Calibri" panose="020F0502020204030204" pitchFamily="34" charset="0"/>
              </a:rPr>
              <a:t>/tesseract-</a:t>
            </a:r>
            <a:r>
              <a:rPr lang="en-US" sz="1800" dirty="0" err="1">
                <a:effectLst/>
                <a:latin typeface="Calibri" panose="020F0502020204030204" pitchFamily="34" charset="0"/>
                <a:ea typeface="Calibri" panose="020F0502020204030204" pitchFamily="34" charset="0"/>
              </a:rPr>
              <a:t>ocr</a:t>
            </a:r>
            <a:r>
              <a:rPr lang="en-US" sz="1800" dirty="0">
                <a:effectLst/>
                <a:latin typeface="Calibri" panose="020F0502020204030204" pitchFamily="34" charset="0"/>
                <a:ea typeface="Calibri" panose="020F0502020204030204" pitchFamily="34" charset="0"/>
              </a:rPr>
              <a:t>/tesseract</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Goodfellow, I., Bengio, Y., &amp; Courville, A. (2016). Deep learning. MIT Press.</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Ultralytics</a:t>
            </a:r>
            <a:r>
              <a:rPr lang="en-US" sz="1800" dirty="0">
                <a:effectLst/>
                <a:latin typeface="Calibri" panose="020F0502020204030204" pitchFamily="34" charset="0"/>
                <a:ea typeface="Calibri" panose="020F0502020204030204" pitchFamily="34" charset="0"/>
              </a:rPr>
              <a:t>. (2024). YOLOv8 Documentation. Retrieved from https://</a:t>
            </a:r>
            <a:r>
              <a:rPr lang="en-US" sz="1800" dirty="0" err="1">
                <a:effectLst/>
                <a:latin typeface="Calibri" panose="020F0502020204030204" pitchFamily="34" charset="0"/>
                <a:ea typeface="Calibri" panose="020F0502020204030204" pitchFamily="34" charset="0"/>
              </a:rPr>
              <a:t>docs.ultralytics.com</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Kingma</a:t>
            </a:r>
            <a:r>
              <a:rPr lang="en-US" sz="1800" dirty="0">
                <a:effectLst/>
                <a:latin typeface="Calibri" panose="020F0502020204030204" pitchFamily="34" charset="0"/>
                <a:ea typeface="Calibri" panose="020F0502020204030204" pitchFamily="34" charset="0"/>
              </a:rPr>
              <a:t>, D. P., &amp; Ba, J. (2015). Adam: A method for stochastic optimization. </a:t>
            </a:r>
            <a:r>
              <a:rPr lang="en-US" sz="1800" dirty="0" err="1">
                <a:effectLst/>
                <a:latin typeface="Calibri" panose="020F0502020204030204" pitchFamily="34" charset="0"/>
                <a:ea typeface="Calibri" panose="020F0502020204030204" pitchFamily="34" charset="0"/>
              </a:rPr>
              <a:t>arXiv</a:t>
            </a:r>
            <a:r>
              <a:rPr lang="en-US" sz="1800" dirty="0">
                <a:effectLst/>
                <a:latin typeface="Calibri" panose="020F0502020204030204" pitchFamily="34" charset="0"/>
                <a:ea typeface="Calibri" panose="020F0502020204030204" pitchFamily="34" charset="0"/>
              </a:rPr>
              <a:t> preprint arXiv:1412.6980. Retrieved from https://</a:t>
            </a:r>
            <a:r>
              <a:rPr lang="en-US" sz="1800" dirty="0" err="1">
                <a:effectLst/>
                <a:latin typeface="Calibri" panose="020F0502020204030204" pitchFamily="34" charset="0"/>
                <a:ea typeface="Calibri" panose="020F0502020204030204" pitchFamily="34" charset="0"/>
              </a:rPr>
              <a:t>arxiv.org</a:t>
            </a:r>
            <a:r>
              <a:rPr lang="en-US" sz="1800" dirty="0">
                <a:effectLst/>
                <a:latin typeface="Calibri" panose="020F0502020204030204" pitchFamily="34" charset="0"/>
                <a:ea typeface="Calibri" panose="020F0502020204030204" pitchFamily="34" charset="0"/>
              </a:rPr>
              <a:t>/abs/1412.6980</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Ronneberger</a:t>
            </a:r>
            <a:r>
              <a:rPr lang="en-US" sz="1800" dirty="0">
                <a:effectLst/>
                <a:latin typeface="Calibri" panose="020F0502020204030204" pitchFamily="34" charset="0"/>
                <a:ea typeface="Calibri" panose="020F0502020204030204" pitchFamily="34" charset="0"/>
              </a:rPr>
              <a:t>, O., Fischer, P., &amp; </a:t>
            </a:r>
            <a:r>
              <a:rPr lang="en-US" sz="1800" dirty="0" err="1">
                <a:effectLst/>
                <a:latin typeface="Calibri" panose="020F0502020204030204" pitchFamily="34" charset="0"/>
                <a:ea typeface="Calibri" panose="020F0502020204030204" pitchFamily="34" charset="0"/>
              </a:rPr>
              <a:t>Brox</a:t>
            </a:r>
            <a:r>
              <a:rPr lang="en-US" sz="1800" dirty="0">
                <a:effectLst/>
                <a:latin typeface="Calibri" panose="020F0502020204030204" pitchFamily="34" charset="0"/>
                <a:ea typeface="Calibri" panose="020F0502020204030204" pitchFamily="34" charset="0"/>
              </a:rPr>
              <a:t>, T. (2015). U-Net: Convolutional networks for biomedical image segmentation. In International Conference on Medical Image Computing and Computer-Assisted Intervention (pp. 234–241). Springer, Cham.</a:t>
            </a:r>
            <a:endParaRPr lang="en-US" sz="1800" dirty="0">
              <a:effectLst/>
              <a:latin typeface="Times New Roman" panose="02020603050405020304" pitchFamily="18" charset="0"/>
              <a:ea typeface="Times New Roman" panose="02020603050405020304" pitchFamily="18" charset="0"/>
            </a:endParaRPr>
          </a:p>
          <a:p>
            <a:pPr marL="0" marR="0" indent="0" algn="ctr">
              <a:lnSpc>
                <a:spcPct val="200000"/>
              </a:lnSpc>
              <a:spcBef>
                <a:spcPts val="0"/>
              </a:spcBef>
              <a:spcAft>
                <a:spcPts val="0"/>
              </a:spcAft>
              <a:buNone/>
            </a:pPr>
            <a:r>
              <a:rPr lang="en-US" sz="1800" dirty="0" err="1">
                <a:effectLst/>
                <a:latin typeface="Calibri" panose="020F0502020204030204" pitchFamily="34" charset="0"/>
                <a:ea typeface="Calibri" panose="020F0502020204030204" pitchFamily="34" charset="0"/>
              </a:rPr>
              <a:t>Ahmedov</a:t>
            </a:r>
            <a:r>
              <a:rPr lang="en-US" sz="1800" dirty="0">
                <a:effectLst/>
                <a:latin typeface="Calibri" panose="020F0502020204030204" pitchFamily="34" charset="0"/>
                <a:ea typeface="Calibri" panose="020F0502020204030204" pitchFamily="34" charset="0"/>
              </a:rPr>
              <a:t>, A. (n.d.). </a:t>
            </a:r>
            <a:r>
              <a:rPr lang="en-US" sz="1800" i="1" dirty="0">
                <a:effectLst/>
                <a:latin typeface="Calibri" panose="020F0502020204030204" pitchFamily="34" charset="0"/>
                <a:ea typeface="Calibri" panose="020F0502020204030204" pitchFamily="34" charset="0"/>
              </a:rPr>
              <a:t>Automatic number plate recognition</a:t>
            </a:r>
            <a:r>
              <a:rPr lang="en-US" sz="1800" dirty="0">
                <a:effectLst/>
                <a:latin typeface="Calibri" panose="020F0502020204030204" pitchFamily="34" charset="0"/>
                <a:ea typeface="Calibri" panose="020F0502020204030204" pitchFamily="34" charset="0"/>
              </a:rPr>
              <a:t> [Kaggle Notebook]. Retrieved from https://</a:t>
            </a:r>
            <a:r>
              <a:rPr lang="en-US" sz="1800" dirty="0" err="1">
                <a:effectLst/>
                <a:latin typeface="Calibri" panose="020F0502020204030204" pitchFamily="34" charset="0"/>
                <a:ea typeface="Calibri" panose="020F0502020204030204" pitchFamily="34" charset="0"/>
              </a:rPr>
              <a:t>www.kaggle.com</a:t>
            </a:r>
            <a:r>
              <a:rPr lang="en-US" sz="1800" dirty="0">
                <a:effectLst/>
                <a:latin typeface="Calibri" panose="020F0502020204030204" pitchFamily="34" charset="0"/>
                <a:ea typeface="Calibri" panose="020F0502020204030204" pitchFamily="34" charset="0"/>
              </a:rPr>
              <a:t>/code/</a:t>
            </a:r>
            <a:r>
              <a:rPr lang="en-US" sz="1800" dirty="0" err="1">
                <a:effectLst/>
                <a:latin typeface="Calibri" panose="020F0502020204030204" pitchFamily="34" charset="0"/>
                <a:ea typeface="Calibri" panose="020F0502020204030204" pitchFamily="34" charset="0"/>
              </a:rPr>
              <a:t>aslanahmedov</a:t>
            </a:r>
            <a:r>
              <a:rPr lang="en-US" sz="1800" dirty="0">
                <a:effectLst/>
                <a:latin typeface="Calibri" panose="020F0502020204030204" pitchFamily="34" charset="0"/>
                <a:ea typeface="Calibri" panose="020F0502020204030204" pitchFamily="34" charset="0"/>
              </a:rPr>
              <a:t>/automatic-number-plate-recognition/input</a:t>
            </a:r>
            <a:endParaRPr lang="en-US"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7"/>
          <p:cNvSpPr txBox="1">
            <a:spLocks noGrp="1"/>
          </p:cNvSpPr>
          <p:nvPr>
            <p:ph type="title"/>
          </p:nvPr>
        </p:nvSpPr>
        <p:spPr>
          <a:xfrm>
            <a:off x="3268550" y="2248625"/>
            <a:ext cx="21456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Abstract/Overview</a:t>
            </a:r>
            <a:endParaRPr/>
          </a:p>
          <a:p>
            <a:pPr marL="0" lvl="0" indent="0" algn="l" rtl="0">
              <a:spcBef>
                <a:spcPts val="0"/>
              </a:spcBef>
              <a:spcAft>
                <a:spcPts val="0"/>
              </a:spcAft>
              <a:buSzPts val="990"/>
              <a:buNone/>
            </a:pPr>
            <a:endParaRPr sz="1960"/>
          </a:p>
        </p:txBody>
      </p:sp>
      <p:sp>
        <p:nvSpPr>
          <p:cNvPr id="141" name="Google Shape;141;p14"/>
          <p:cNvSpPr txBox="1">
            <a:spLocks noGrp="1"/>
          </p:cNvSpPr>
          <p:nvPr>
            <p:ph type="body" idx="1"/>
          </p:nvPr>
        </p:nvSpPr>
        <p:spPr>
          <a:xfrm>
            <a:off x="1083375" y="1358675"/>
            <a:ext cx="7353300" cy="2911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dirty="0"/>
              <a:t>Aim:</a:t>
            </a:r>
            <a:endParaRPr sz="1600" dirty="0"/>
          </a:p>
          <a:p>
            <a:pPr marL="914400" lvl="1" indent="-330200" algn="l" rtl="0">
              <a:spcBef>
                <a:spcPts val="0"/>
              </a:spcBef>
              <a:spcAft>
                <a:spcPts val="0"/>
              </a:spcAft>
              <a:buSzPts val="1600"/>
              <a:buChar char="○"/>
            </a:pPr>
            <a:r>
              <a:rPr lang="en" sz="1600" dirty="0"/>
              <a:t>AI system</a:t>
            </a:r>
            <a:endParaRPr sz="1600" dirty="0"/>
          </a:p>
          <a:p>
            <a:pPr marL="1371600" lvl="2" indent="-330200" algn="l" rtl="0">
              <a:spcBef>
                <a:spcPts val="0"/>
              </a:spcBef>
              <a:spcAft>
                <a:spcPts val="0"/>
              </a:spcAft>
              <a:buSzPts val="1600"/>
              <a:buChar char="■"/>
            </a:pPr>
            <a:r>
              <a:rPr lang="en" sz="1600" dirty="0"/>
              <a:t>Automatically Detect the license plate for vehicles</a:t>
            </a:r>
            <a:endParaRPr sz="1600" dirty="0"/>
          </a:p>
          <a:p>
            <a:pPr marL="457200" lvl="0" indent="-330200" algn="l" rtl="0">
              <a:spcBef>
                <a:spcPts val="0"/>
              </a:spcBef>
              <a:spcAft>
                <a:spcPts val="0"/>
              </a:spcAft>
              <a:buSzPts val="1600"/>
              <a:buChar char="●"/>
            </a:pPr>
            <a:r>
              <a:rPr lang="en" sz="1600" dirty="0"/>
              <a:t>Additional Goals</a:t>
            </a:r>
            <a:endParaRPr sz="1600" dirty="0"/>
          </a:p>
          <a:p>
            <a:pPr marL="914400" lvl="1" indent="-330200" algn="l" rtl="0">
              <a:spcBef>
                <a:spcPts val="0"/>
              </a:spcBef>
              <a:spcAft>
                <a:spcPts val="0"/>
              </a:spcAft>
              <a:buSzPts val="1600"/>
              <a:buChar char="○"/>
            </a:pPr>
            <a:r>
              <a:rPr lang="en-US" sz="1600" dirty="0"/>
              <a:t>Accurate License plate detection</a:t>
            </a:r>
            <a:endParaRPr sz="1600" dirty="0"/>
          </a:p>
          <a:p>
            <a:pPr marL="914400" lvl="1" indent="-330200" algn="l" rtl="0">
              <a:spcBef>
                <a:spcPts val="0"/>
              </a:spcBef>
              <a:spcAft>
                <a:spcPts val="0"/>
              </a:spcAft>
              <a:buSzPts val="1600"/>
              <a:buChar char="○"/>
            </a:pPr>
            <a:r>
              <a:rPr lang="en-US" sz="1600" dirty="0"/>
              <a:t>Precise character recognition for license plate</a:t>
            </a:r>
            <a:endParaRPr sz="1600" dirty="0"/>
          </a:p>
          <a:p>
            <a:pPr marL="914400" lvl="1" indent="-330200" algn="l" rtl="0">
              <a:spcBef>
                <a:spcPts val="0"/>
              </a:spcBef>
              <a:spcAft>
                <a:spcPts val="0"/>
              </a:spcAft>
              <a:buSzPts val="1600"/>
              <a:buChar char="○"/>
            </a:pPr>
            <a:r>
              <a:rPr lang="en" sz="1600" dirty="0"/>
              <a:t>Real-time processing for traffic monitoring, automated toll collection, security surveillances.</a:t>
            </a:r>
          </a:p>
          <a:p>
            <a:pPr marL="914400" lvl="1" indent="-330200" algn="l" rtl="0">
              <a:spcBef>
                <a:spcPts val="0"/>
              </a:spcBef>
              <a:spcAft>
                <a:spcPts val="0"/>
              </a:spcAft>
              <a:buSzPts val="1600"/>
              <a:buChar char="○"/>
            </a:pPr>
            <a:r>
              <a:rPr lang="en" sz="1600" dirty="0"/>
              <a:t>Comprehensive evaluation of metrics via Tensorboard</a:t>
            </a:r>
            <a:endParaRPr sz="1600" dirty="0"/>
          </a:p>
        </p:txBody>
      </p:sp>
    </p:spTree>
    <p:extLst>
      <p:ext uri="{BB962C8B-B14F-4D97-AF65-F5344CB8AC3E}">
        <p14:creationId xmlns:p14="http://schemas.microsoft.com/office/powerpoint/2010/main" val="2086605514"/>
      </p:ext>
    </p:extLst>
  </p:cSld>
  <p:clrMapOvr>
    <a:masterClrMapping/>
  </p:clrMapOvr>
  <mc:AlternateContent xmlns:mc="http://schemas.openxmlformats.org/markup-compatibility/2006">
    <mc:Choice xmlns:p14="http://schemas.microsoft.com/office/powerpoint/2010/main" Requires="p14">
      <p:transition spd="slow" p14:dur="2000" advTm="30962"/>
    </mc:Choice>
    <mc:Fallback>
      <p:transition spd="slow" advTm="3096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Demo with real-time dataset</a:t>
            </a:r>
            <a:endParaRPr dirty="0"/>
          </a:p>
          <a:p>
            <a:pPr marL="0" lvl="0" indent="0" algn="l" rtl="0">
              <a:spcBef>
                <a:spcPts val="0"/>
              </a:spcBef>
              <a:spcAft>
                <a:spcPts val="0"/>
              </a:spcAft>
              <a:buSzPts val="990"/>
              <a:buNone/>
            </a:pPr>
            <a:endParaRPr sz="1960" dirty="0"/>
          </a:p>
        </p:txBody>
      </p:sp>
      <p:pic>
        <p:nvPicPr>
          <p:cNvPr id="2" name="Picture 1">
            <a:extLst>
              <a:ext uri="{FF2B5EF4-FFF2-40B4-BE49-F238E27FC236}">
                <a16:creationId xmlns:a16="http://schemas.microsoft.com/office/drawing/2014/main" id="{76DDF36D-6803-D8E2-2A92-B0F8E6886460}"/>
              </a:ext>
            </a:extLst>
          </p:cNvPr>
          <p:cNvPicPr>
            <a:picLocks noChangeAspect="1"/>
          </p:cNvPicPr>
          <p:nvPr/>
        </p:nvPicPr>
        <p:blipFill>
          <a:blip r:embed="rId3"/>
          <a:stretch>
            <a:fillRect/>
          </a:stretch>
        </p:blipFill>
        <p:spPr>
          <a:xfrm>
            <a:off x="3672692" y="2159001"/>
            <a:ext cx="4099708" cy="1881612"/>
          </a:xfrm>
          <a:prstGeom prst="rect">
            <a:avLst/>
          </a:prstGeom>
        </p:spPr>
      </p:pic>
      <p:sp>
        <p:nvSpPr>
          <p:cNvPr id="141" name="Google Shape;141;p14"/>
          <p:cNvSpPr txBox="1">
            <a:spLocks noGrp="1"/>
          </p:cNvSpPr>
          <p:nvPr>
            <p:ph type="body" idx="1"/>
          </p:nvPr>
        </p:nvSpPr>
        <p:spPr>
          <a:xfrm>
            <a:off x="1083375" y="1358675"/>
            <a:ext cx="7353300" cy="2927575"/>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US" sz="1600" dirty="0"/>
              <a:t>https://</a:t>
            </a:r>
            <a:r>
              <a:rPr lang="en-US" sz="1600" dirty="0" err="1"/>
              <a:t>huggingface.co</a:t>
            </a:r>
            <a:r>
              <a:rPr lang="en-US" sz="1600" dirty="0"/>
              <a:t>/spaces/arupchakraborty2004/number-plate-detection-moving-vehicle</a:t>
            </a:r>
            <a:endParaRPr sz="1600" dirty="0"/>
          </a:p>
        </p:txBody>
      </p:sp>
    </p:spTree>
    <p:extLst>
      <p:ext uri="{BB962C8B-B14F-4D97-AF65-F5344CB8AC3E}">
        <p14:creationId xmlns:p14="http://schemas.microsoft.com/office/powerpoint/2010/main" val="461644876"/>
      </p:ext>
    </p:extLst>
  </p:cSld>
  <p:clrMapOvr>
    <a:masterClrMapping/>
  </p:clrMapOvr>
  <mc:AlternateContent xmlns:mc="http://schemas.openxmlformats.org/markup-compatibility/2006">
    <mc:Choice xmlns:p14="http://schemas.microsoft.com/office/powerpoint/2010/main" Requires="p14">
      <p:transition spd="slow" p14:dur="2000" advTm="53346"/>
    </mc:Choice>
    <mc:Fallback>
      <p:transition spd="slow" advTm="5334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Demo with real-time dataset</a:t>
            </a:r>
            <a:endParaRPr dirty="0"/>
          </a:p>
          <a:p>
            <a:pPr marL="0" lvl="0" indent="0" algn="l" rtl="0">
              <a:spcBef>
                <a:spcPts val="0"/>
              </a:spcBef>
              <a:spcAft>
                <a:spcPts val="0"/>
              </a:spcAft>
              <a:buSzPts val="990"/>
              <a:buNone/>
            </a:pPr>
            <a:endParaRPr sz="1960" dirty="0"/>
          </a:p>
        </p:txBody>
      </p:sp>
      <p:sp>
        <p:nvSpPr>
          <p:cNvPr id="141" name="Google Shape;141;p14"/>
          <p:cNvSpPr txBox="1">
            <a:spLocks noGrp="1"/>
          </p:cNvSpPr>
          <p:nvPr>
            <p:ph type="body" idx="1"/>
          </p:nvPr>
        </p:nvSpPr>
        <p:spPr>
          <a:xfrm>
            <a:off x="1083375" y="1358675"/>
            <a:ext cx="7353300" cy="2927575"/>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US" sz="1600" dirty="0"/>
              <a:t>https://</a:t>
            </a:r>
            <a:r>
              <a:rPr lang="en-US" sz="1600" dirty="0" err="1"/>
              <a:t>huggingface.co</a:t>
            </a:r>
            <a:r>
              <a:rPr lang="en-US" sz="1600" dirty="0"/>
              <a:t>/spaces/arupchakraborty2004/image-recognition-yolo</a:t>
            </a:r>
            <a:endParaRPr sz="1600" dirty="0"/>
          </a:p>
        </p:txBody>
      </p:sp>
      <p:pic>
        <p:nvPicPr>
          <p:cNvPr id="3" name="Picture 2">
            <a:extLst>
              <a:ext uri="{FF2B5EF4-FFF2-40B4-BE49-F238E27FC236}">
                <a16:creationId xmlns:a16="http://schemas.microsoft.com/office/drawing/2014/main" id="{58BA28EA-CB99-2A3B-BD60-A44428CF791F}"/>
              </a:ext>
            </a:extLst>
          </p:cNvPr>
          <p:cNvPicPr>
            <a:picLocks noChangeAspect="1"/>
          </p:cNvPicPr>
          <p:nvPr/>
        </p:nvPicPr>
        <p:blipFill>
          <a:blip r:embed="rId3"/>
          <a:stretch>
            <a:fillRect/>
          </a:stretch>
        </p:blipFill>
        <p:spPr>
          <a:xfrm>
            <a:off x="3190922" y="1936750"/>
            <a:ext cx="5267278" cy="2421818"/>
          </a:xfrm>
          <a:prstGeom prst="rect">
            <a:avLst/>
          </a:prstGeom>
        </p:spPr>
      </p:pic>
    </p:spTree>
    <p:extLst>
      <p:ext uri="{BB962C8B-B14F-4D97-AF65-F5344CB8AC3E}">
        <p14:creationId xmlns:p14="http://schemas.microsoft.com/office/powerpoint/2010/main" val="2648120130"/>
      </p:ext>
    </p:extLst>
  </p:cSld>
  <p:clrMapOvr>
    <a:masterClrMapping/>
  </p:clrMapOvr>
  <mc:AlternateContent xmlns:mc="http://schemas.openxmlformats.org/markup-compatibility/2006">
    <mc:Choice xmlns:p14="http://schemas.microsoft.com/office/powerpoint/2010/main" Requires="p14">
      <p:transition spd="slow" p14:dur="2000" advTm="107216"/>
    </mc:Choice>
    <mc:Fallback>
      <p:transition spd="slow" advTm="10721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Demo with real-time dataset</a:t>
            </a:r>
            <a:endParaRPr dirty="0"/>
          </a:p>
        </p:txBody>
      </p:sp>
      <p:sp>
        <p:nvSpPr>
          <p:cNvPr id="141" name="Google Shape;141;p14"/>
          <p:cNvSpPr txBox="1">
            <a:spLocks noGrp="1"/>
          </p:cNvSpPr>
          <p:nvPr>
            <p:ph type="body" idx="1"/>
          </p:nvPr>
        </p:nvSpPr>
        <p:spPr>
          <a:xfrm>
            <a:off x="1083375" y="1358675"/>
            <a:ext cx="7353300" cy="2927575"/>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US" sz="1600" dirty="0"/>
              <a:t>License plates recognition for cars from a traffic signal</a:t>
            </a:r>
            <a:endParaRPr sz="1600" dirty="0"/>
          </a:p>
        </p:txBody>
      </p:sp>
      <p:pic>
        <p:nvPicPr>
          <p:cNvPr id="3" name="Picture 2">
            <a:extLst>
              <a:ext uri="{FF2B5EF4-FFF2-40B4-BE49-F238E27FC236}">
                <a16:creationId xmlns:a16="http://schemas.microsoft.com/office/drawing/2014/main" id="{9FC3F05C-767D-F74A-871C-4786663B8661}"/>
              </a:ext>
            </a:extLst>
          </p:cNvPr>
          <p:cNvPicPr>
            <a:picLocks noChangeAspect="1"/>
          </p:cNvPicPr>
          <p:nvPr/>
        </p:nvPicPr>
        <p:blipFill>
          <a:blip r:embed="rId3"/>
          <a:stretch>
            <a:fillRect/>
          </a:stretch>
        </p:blipFill>
        <p:spPr>
          <a:xfrm>
            <a:off x="1720850" y="1952382"/>
            <a:ext cx="4800600" cy="2543418"/>
          </a:xfrm>
          <a:prstGeom prst="rect">
            <a:avLst/>
          </a:prstGeom>
        </p:spPr>
      </p:pic>
    </p:spTree>
    <p:extLst>
      <p:ext uri="{BB962C8B-B14F-4D97-AF65-F5344CB8AC3E}">
        <p14:creationId xmlns:p14="http://schemas.microsoft.com/office/powerpoint/2010/main" val="1934318683"/>
      </p:ext>
    </p:extLst>
  </p:cSld>
  <p:clrMapOvr>
    <a:masterClrMapping/>
  </p:clrMapOvr>
  <mc:AlternateContent xmlns:mc="http://schemas.openxmlformats.org/markup-compatibility/2006">
    <mc:Choice xmlns:p14="http://schemas.microsoft.com/office/powerpoint/2010/main" Requires="p14">
      <p:transition spd="slow" p14:dur="2000" advTm="29418"/>
    </mc:Choice>
    <mc:Fallback>
      <p:transition spd="slow" advTm="2941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Abstract/Overview</a:t>
            </a:r>
            <a:endParaRPr/>
          </a:p>
          <a:p>
            <a:pPr marL="0" lvl="0" indent="0" algn="l" rtl="0">
              <a:spcBef>
                <a:spcPts val="0"/>
              </a:spcBef>
              <a:spcAft>
                <a:spcPts val="0"/>
              </a:spcAft>
              <a:buSzPts val="990"/>
              <a:buNone/>
            </a:pPr>
            <a:endParaRPr sz="1960"/>
          </a:p>
        </p:txBody>
      </p:sp>
      <p:sp>
        <p:nvSpPr>
          <p:cNvPr id="147" name="Google Shape;147;p15"/>
          <p:cNvSpPr txBox="1">
            <a:spLocks noGrp="1"/>
          </p:cNvSpPr>
          <p:nvPr>
            <p:ph type="body" idx="1"/>
          </p:nvPr>
        </p:nvSpPr>
        <p:spPr>
          <a:xfrm>
            <a:off x="1083375" y="1358675"/>
            <a:ext cx="7353300" cy="2911200"/>
          </a:xfrm>
          <a:prstGeom prst="rect">
            <a:avLst/>
          </a:prstGeom>
        </p:spPr>
        <p:txBody>
          <a:bodyPr spcFirstLastPara="1" wrap="square" lIns="91425" tIns="91425" rIns="91425" bIns="91425" anchor="t" anchorCtr="0">
            <a:normAutofit fontScale="92500" lnSpcReduction="10000"/>
          </a:bodyPr>
          <a:lstStyle/>
          <a:p>
            <a:pPr marL="457200" lvl="0" indent="-330200" algn="l" rtl="0">
              <a:spcBef>
                <a:spcPts val="0"/>
              </a:spcBef>
              <a:spcAft>
                <a:spcPts val="0"/>
              </a:spcAft>
              <a:buSzPts val="1600"/>
              <a:buChar char="●"/>
            </a:pPr>
            <a:r>
              <a:rPr lang="en" sz="1600" dirty="0"/>
              <a:t>Code attempts to</a:t>
            </a:r>
            <a:endParaRPr sz="1600" dirty="0"/>
          </a:p>
          <a:p>
            <a:pPr marL="914400" lvl="1" indent="-330200" algn="l" rtl="0">
              <a:spcBef>
                <a:spcPts val="0"/>
              </a:spcBef>
              <a:spcAft>
                <a:spcPts val="0"/>
              </a:spcAft>
              <a:buSzPts val="1600"/>
              <a:buChar char="○"/>
            </a:pPr>
            <a:r>
              <a:rPr lang="en-US" sz="1600" dirty="0"/>
              <a:t>Reduce detection time for license plates from images and videos</a:t>
            </a:r>
          </a:p>
          <a:p>
            <a:pPr marL="914400" lvl="1" indent="-330200" algn="l" rtl="0">
              <a:spcBef>
                <a:spcPts val="0"/>
              </a:spcBef>
              <a:spcAft>
                <a:spcPts val="0"/>
              </a:spcAft>
              <a:buSzPts val="1600"/>
              <a:buChar char="○"/>
            </a:pPr>
            <a:r>
              <a:rPr lang="en" sz="1600" dirty="0"/>
              <a:t>Improve accuracy</a:t>
            </a:r>
            <a:endParaRPr sz="1600" dirty="0"/>
          </a:p>
          <a:p>
            <a:pPr marL="914400" lvl="1" indent="-330200" algn="l" rtl="0">
              <a:spcBef>
                <a:spcPts val="0"/>
              </a:spcBef>
              <a:spcAft>
                <a:spcPts val="0"/>
              </a:spcAft>
              <a:buSzPts val="1600"/>
              <a:buChar char="○"/>
            </a:pPr>
            <a:r>
              <a:rPr lang="en" sz="1600" dirty="0"/>
              <a:t>Support decision-making for traffic management, law enforcement, automated toll system.</a:t>
            </a:r>
            <a:endParaRPr sz="1600" dirty="0"/>
          </a:p>
          <a:p>
            <a:pPr marL="457200" lvl="0" indent="-330200" algn="l" rtl="0">
              <a:spcBef>
                <a:spcPts val="0"/>
              </a:spcBef>
              <a:spcAft>
                <a:spcPts val="0"/>
              </a:spcAft>
              <a:buSzPts val="1600"/>
              <a:buChar char="●"/>
            </a:pPr>
            <a:r>
              <a:rPr lang="en" sz="1600" dirty="0"/>
              <a:t>Focus issues</a:t>
            </a:r>
            <a:endParaRPr sz="1600" dirty="0"/>
          </a:p>
          <a:p>
            <a:pPr marL="914400" lvl="1" indent="-330200" algn="l" rtl="0">
              <a:spcBef>
                <a:spcPts val="0"/>
              </a:spcBef>
              <a:spcAft>
                <a:spcPts val="0"/>
              </a:spcAft>
              <a:buSzPts val="1600"/>
              <a:buChar char="○"/>
            </a:pPr>
            <a:r>
              <a:rPr lang="en" sz="1600" dirty="0"/>
              <a:t>Data quality and augmentation</a:t>
            </a:r>
            <a:endParaRPr sz="1600" dirty="0"/>
          </a:p>
          <a:p>
            <a:pPr marL="914400" lvl="1" indent="-330200" algn="l" rtl="0">
              <a:spcBef>
                <a:spcPts val="0"/>
              </a:spcBef>
              <a:spcAft>
                <a:spcPts val="0"/>
              </a:spcAft>
              <a:buSzPts val="1600"/>
              <a:buChar char="○"/>
            </a:pPr>
            <a:r>
              <a:rPr lang="en" sz="1600" dirty="0"/>
              <a:t>Model Accuracy </a:t>
            </a:r>
            <a:endParaRPr sz="1600" dirty="0"/>
          </a:p>
          <a:p>
            <a:pPr marL="914400" lvl="1" indent="-330200" algn="l" rtl="0">
              <a:spcBef>
                <a:spcPts val="0"/>
              </a:spcBef>
              <a:spcAft>
                <a:spcPts val="0"/>
              </a:spcAft>
              <a:buSzPts val="1600"/>
              <a:buChar char="○"/>
            </a:pPr>
            <a:r>
              <a:rPr lang="en" sz="1600" dirty="0"/>
              <a:t>Balancing sensitivity and decision making </a:t>
            </a:r>
            <a:endParaRPr sz="1600" dirty="0"/>
          </a:p>
          <a:p>
            <a:pPr marL="914400" lvl="1" indent="-330200" algn="l" rtl="0">
              <a:spcBef>
                <a:spcPts val="0"/>
              </a:spcBef>
              <a:spcAft>
                <a:spcPts val="0"/>
              </a:spcAft>
              <a:buSzPts val="1600"/>
              <a:buChar char="○"/>
            </a:pPr>
            <a:r>
              <a:rPr lang="en" sz="1600" dirty="0"/>
              <a:t>Interpretability of results and metrics</a:t>
            </a:r>
          </a:p>
          <a:p>
            <a:pPr marL="914400" lvl="1" indent="-330200" algn="l" rtl="0">
              <a:spcBef>
                <a:spcPts val="0"/>
              </a:spcBef>
              <a:spcAft>
                <a:spcPts val="0"/>
              </a:spcAft>
              <a:buSzPts val="1600"/>
              <a:buChar char="○"/>
            </a:pPr>
            <a:r>
              <a:rPr lang="en" sz="1600" dirty="0"/>
              <a:t>Model hosting</a:t>
            </a:r>
            <a:endParaRPr sz="1600" dirty="0"/>
          </a:p>
        </p:txBody>
      </p:sp>
    </p:spTree>
  </p:cSld>
  <p:clrMapOvr>
    <a:masterClrMapping/>
  </p:clrMapOvr>
  <mc:AlternateContent xmlns:mc="http://schemas.openxmlformats.org/markup-compatibility/2006">
    <mc:Choice xmlns:p14="http://schemas.microsoft.com/office/powerpoint/2010/main" Requires="p14">
      <p:transition spd="slow" p14:dur="2000" advTm="50231"/>
    </mc:Choice>
    <mc:Fallback>
      <p:transition spd="slow" advTm="5023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083375" y="393750"/>
            <a:ext cx="7988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1960" dirty="0"/>
              <a:t>Overview of Dataset</a:t>
            </a:r>
            <a:endParaRPr sz="1960" dirty="0"/>
          </a:p>
        </p:txBody>
      </p:sp>
      <p:sp>
        <p:nvSpPr>
          <p:cNvPr id="153" name="Google Shape;153;p16"/>
          <p:cNvSpPr txBox="1">
            <a:spLocks noGrp="1"/>
          </p:cNvSpPr>
          <p:nvPr>
            <p:ph type="body" idx="1"/>
          </p:nvPr>
        </p:nvSpPr>
        <p:spPr>
          <a:xfrm>
            <a:off x="1083375" y="1358675"/>
            <a:ext cx="2771700" cy="2911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US" sz="1600" dirty="0"/>
              <a:t>Dataset composition</a:t>
            </a:r>
            <a:endParaRPr sz="1600" dirty="0"/>
          </a:p>
          <a:p>
            <a:pPr marL="914400" lvl="1" indent="-330200" algn="l" rtl="0">
              <a:spcBef>
                <a:spcPts val="0"/>
              </a:spcBef>
              <a:spcAft>
                <a:spcPts val="0"/>
              </a:spcAft>
              <a:buSzPts val="1600"/>
              <a:buChar char="○"/>
            </a:pPr>
            <a:r>
              <a:rPr lang="en" sz="1600" dirty="0"/>
              <a:t>Images</a:t>
            </a:r>
            <a:endParaRPr sz="1600" dirty="0"/>
          </a:p>
          <a:p>
            <a:pPr marL="914400" lvl="1" indent="-330200" algn="l" rtl="0">
              <a:spcBef>
                <a:spcPts val="0"/>
              </a:spcBef>
              <a:spcAft>
                <a:spcPts val="0"/>
              </a:spcAft>
              <a:buSzPts val="1600"/>
              <a:buChar char="○"/>
            </a:pPr>
            <a:r>
              <a:rPr lang="en" sz="1600" dirty="0"/>
              <a:t>Annotations</a:t>
            </a:r>
            <a:endParaRPr sz="1600" dirty="0"/>
          </a:p>
          <a:p>
            <a:pPr marL="914400" lvl="1" indent="-330200" algn="l" rtl="0">
              <a:spcBef>
                <a:spcPts val="0"/>
              </a:spcBef>
              <a:spcAft>
                <a:spcPts val="0"/>
              </a:spcAft>
              <a:buSzPts val="1600"/>
              <a:buChar char="○"/>
            </a:pPr>
            <a:r>
              <a:rPr lang="en" sz="1600" dirty="0"/>
              <a:t>Classes </a:t>
            </a:r>
            <a:endParaRPr sz="1600" dirty="0"/>
          </a:p>
          <a:p>
            <a:pPr marL="914400" lvl="1" indent="-330200" algn="l" rtl="0">
              <a:spcBef>
                <a:spcPts val="0"/>
              </a:spcBef>
              <a:spcAft>
                <a:spcPts val="0"/>
              </a:spcAft>
              <a:buSzPts val="1600"/>
              <a:buChar char="○"/>
            </a:pPr>
            <a:r>
              <a:rPr lang="en-US" sz="1600" dirty="0"/>
              <a:t>Variations</a:t>
            </a:r>
            <a:endParaRPr sz="1600" dirty="0"/>
          </a:p>
          <a:p>
            <a:pPr marL="457200" lvl="0" indent="-330200" algn="l" rtl="0">
              <a:spcBef>
                <a:spcPts val="0"/>
              </a:spcBef>
              <a:spcAft>
                <a:spcPts val="0"/>
              </a:spcAft>
              <a:buSzPts val="1600"/>
              <a:buChar char="●"/>
            </a:pPr>
            <a:r>
              <a:rPr lang="en" sz="1600" dirty="0"/>
              <a:t>Features and attributes</a:t>
            </a:r>
            <a:endParaRPr sz="1600" dirty="0"/>
          </a:p>
          <a:p>
            <a:pPr marL="127000" lvl="0" indent="0" algn="l" rtl="0">
              <a:spcBef>
                <a:spcPts val="0"/>
              </a:spcBef>
              <a:spcAft>
                <a:spcPts val="0"/>
              </a:spcAft>
              <a:buSzPts val="1600"/>
              <a:buNone/>
            </a:pPr>
            <a:endParaRPr lang="en" sz="1600" dirty="0"/>
          </a:p>
          <a:p>
            <a:pPr marL="457200" lvl="0" indent="-330200" algn="l" rtl="0">
              <a:spcBef>
                <a:spcPts val="0"/>
              </a:spcBef>
              <a:spcAft>
                <a:spcPts val="0"/>
              </a:spcAft>
              <a:buSzPts val="1600"/>
              <a:buChar char="●"/>
            </a:pPr>
            <a:endParaRPr sz="1600" dirty="0"/>
          </a:p>
        </p:txBody>
      </p:sp>
      <p:pic>
        <p:nvPicPr>
          <p:cNvPr id="2" name="Picture 1">
            <a:extLst>
              <a:ext uri="{FF2B5EF4-FFF2-40B4-BE49-F238E27FC236}">
                <a16:creationId xmlns:a16="http://schemas.microsoft.com/office/drawing/2014/main" id="{E6A9383D-BD86-2D68-292C-E1CBB63D17B5}"/>
              </a:ext>
            </a:extLst>
          </p:cNvPr>
          <p:cNvPicPr>
            <a:picLocks noChangeAspect="1"/>
          </p:cNvPicPr>
          <p:nvPr/>
        </p:nvPicPr>
        <p:blipFill>
          <a:blip r:embed="rId3"/>
          <a:stretch>
            <a:fillRect/>
          </a:stretch>
        </p:blipFill>
        <p:spPr>
          <a:xfrm>
            <a:off x="4092166" y="1484241"/>
            <a:ext cx="4473984" cy="217501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Methods - Creating a Model to Detect License plates</a:t>
            </a:r>
            <a:endParaRPr dirty="0"/>
          </a:p>
        </p:txBody>
      </p:sp>
      <p:sp>
        <p:nvSpPr>
          <p:cNvPr id="160" name="Google Shape;160;p17"/>
          <p:cNvSpPr txBox="1">
            <a:spLocks noGrp="1"/>
          </p:cNvSpPr>
          <p:nvPr>
            <p:ph type="body" idx="1"/>
          </p:nvPr>
        </p:nvSpPr>
        <p:spPr>
          <a:xfrm>
            <a:off x="1085424" y="1465200"/>
            <a:ext cx="3016675" cy="2911200"/>
          </a:xfrm>
          <a:prstGeom prst="rect">
            <a:avLst/>
          </a:prstGeom>
        </p:spPr>
        <p:txBody>
          <a:bodyPr spcFirstLastPara="1" wrap="square" lIns="91425" tIns="91425" rIns="91425" bIns="91425" anchor="t" anchorCtr="0">
            <a:normAutofit/>
          </a:bodyPr>
          <a:lstStyle/>
          <a:p>
            <a:pPr marL="457200" lvl="0" indent="-330200" algn="l" rtl="0">
              <a:spcBef>
                <a:spcPts val="150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Data Selection</a:t>
            </a:r>
            <a:endParaRPr sz="1600" dirty="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Data Acquisition and Preparation </a:t>
            </a:r>
            <a:endParaRPr sz="1600" dirty="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Data Exploration and Preprocessing</a:t>
            </a:r>
            <a:endParaRPr sz="1600" dirty="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dirty="0">
                <a:solidFill>
                  <a:srgbClr val="ECECEC"/>
                </a:solidFill>
                <a:highlight>
                  <a:srgbClr val="212121"/>
                </a:highlight>
                <a:latin typeface="Roboto"/>
                <a:ea typeface="Roboto"/>
                <a:cs typeface="Roboto"/>
                <a:sym typeface="Roboto"/>
              </a:rPr>
              <a:t>Model Development using YOLO, RESNET</a:t>
            </a:r>
            <a:endParaRPr sz="1600" dirty="0">
              <a:solidFill>
                <a:srgbClr val="ECECEC"/>
              </a:solidFill>
              <a:highlight>
                <a:srgbClr val="212121"/>
              </a:highlight>
              <a:latin typeface="Roboto"/>
              <a:ea typeface="Roboto"/>
              <a:cs typeface="Roboto"/>
              <a:sym typeface="Roboto"/>
            </a:endParaRPr>
          </a:p>
        </p:txBody>
      </p:sp>
      <p:pic>
        <p:nvPicPr>
          <p:cNvPr id="2" name="Picture 1">
            <a:extLst>
              <a:ext uri="{FF2B5EF4-FFF2-40B4-BE49-F238E27FC236}">
                <a16:creationId xmlns:a16="http://schemas.microsoft.com/office/drawing/2014/main" id="{7380945B-636B-66ED-E2E4-531D2AB49359}"/>
              </a:ext>
            </a:extLst>
          </p:cNvPr>
          <p:cNvPicPr>
            <a:picLocks noChangeAspect="1"/>
          </p:cNvPicPr>
          <p:nvPr/>
        </p:nvPicPr>
        <p:blipFill>
          <a:blip r:embed="rId3"/>
          <a:stretch>
            <a:fillRect/>
          </a:stretch>
        </p:blipFill>
        <p:spPr>
          <a:xfrm>
            <a:off x="4236732" y="1538217"/>
            <a:ext cx="4621518" cy="243451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8313"/>
    </mc:Choice>
    <mc:Fallback xmlns="">
      <p:transition spd="slow" advTm="378313"/>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Methods - Training Model and Evaluation </a:t>
            </a:r>
            <a:endParaRPr dirty="0"/>
          </a:p>
        </p:txBody>
      </p:sp>
      <p:sp>
        <p:nvSpPr>
          <p:cNvPr id="168" name="Google Shape;168;p18"/>
          <p:cNvSpPr txBox="1">
            <a:spLocks noGrp="1"/>
          </p:cNvSpPr>
          <p:nvPr>
            <p:ph type="body" idx="1"/>
          </p:nvPr>
        </p:nvSpPr>
        <p:spPr>
          <a:xfrm>
            <a:off x="1085425" y="1465200"/>
            <a:ext cx="2771700" cy="2911200"/>
          </a:xfrm>
          <a:prstGeom prst="rect">
            <a:avLst/>
          </a:prstGeom>
        </p:spPr>
        <p:txBody>
          <a:bodyPr spcFirstLastPara="1" wrap="square" lIns="91425" tIns="91425" rIns="91425" bIns="91425" anchor="t" anchorCtr="0">
            <a:normAutofit fontScale="92500" lnSpcReduction="10000"/>
          </a:bodyPr>
          <a:lstStyle/>
          <a:p>
            <a:pPr marL="457200" lvl="0" indent="-330200" algn="l" rtl="0">
              <a:spcBef>
                <a:spcPts val="150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Training and Validation Setup</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Training and Visualization</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Architecture and Compilation </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Performance Evaluation</a:t>
            </a:r>
            <a:endParaRPr sz="1600">
              <a:solidFill>
                <a:srgbClr val="ECECEC"/>
              </a:solidFill>
              <a:highlight>
                <a:srgbClr val="212121"/>
              </a:highlight>
              <a:latin typeface="Roboto"/>
              <a:ea typeface="Roboto"/>
              <a:cs typeface="Roboto"/>
              <a:sym typeface="Roboto"/>
            </a:endParaRPr>
          </a:p>
          <a:p>
            <a:pPr marL="457200" lvl="0" indent="-330200" algn="l" rtl="0">
              <a:spcBef>
                <a:spcPts val="0"/>
              </a:spcBef>
              <a:spcAft>
                <a:spcPts val="0"/>
              </a:spcAft>
              <a:buClr>
                <a:srgbClr val="ECECEC"/>
              </a:buClr>
              <a:buSzPts val="1600"/>
              <a:buFont typeface="Roboto"/>
              <a:buChar char="●"/>
            </a:pPr>
            <a:r>
              <a:rPr lang="en" sz="1600">
                <a:solidFill>
                  <a:srgbClr val="ECECEC"/>
                </a:solidFill>
                <a:highlight>
                  <a:srgbClr val="212121"/>
                </a:highlight>
                <a:latin typeface="Roboto"/>
                <a:ea typeface="Roboto"/>
                <a:cs typeface="Roboto"/>
                <a:sym typeface="Roboto"/>
              </a:rPr>
              <a:t>Model Evaluation Metrics </a:t>
            </a:r>
            <a:endParaRPr sz="1600">
              <a:solidFill>
                <a:srgbClr val="ECECEC"/>
              </a:solidFill>
              <a:highlight>
                <a:srgbClr val="212121"/>
              </a:highlight>
              <a:latin typeface="Roboto"/>
              <a:ea typeface="Roboto"/>
              <a:cs typeface="Roboto"/>
              <a:sym typeface="Roboto"/>
            </a:endParaRPr>
          </a:p>
        </p:txBody>
      </p:sp>
      <p:pic>
        <p:nvPicPr>
          <p:cNvPr id="2" name="Picture 1">
            <a:extLst>
              <a:ext uri="{FF2B5EF4-FFF2-40B4-BE49-F238E27FC236}">
                <a16:creationId xmlns:a16="http://schemas.microsoft.com/office/drawing/2014/main" id="{B53A08A7-B0A0-9AC6-1E8E-9F6042B0C8FC}"/>
              </a:ext>
            </a:extLst>
          </p:cNvPr>
          <p:cNvPicPr>
            <a:picLocks noChangeAspect="1"/>
          </p:cNvPicPr>
          <p:nvPr/>
        </p:nvPicPr>
        <p:blipFill>
          <a:blip r:embed="rId3"/>
          <a:stretch>
            <a:fillRect/>
          </a:stretch>
        </p:blipFill>
        <p:spPr>
          <a:xfrm>
            <a:off x="4682727" y="1465200"/>
            <a:ext cx="3653673" cy="3136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8382"/>
    </mc:Choice>
    <mc:Fallback xmlns="">
      <p:transition spd="slow" advTm="328382"/>
    </mc:Fallback>
  </mc:AlternateContent>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8951</TotalTime>
  <Words>958</Words>
  <Application>Microsoft Macintosh PowerPoint</Application>
  <PresentationFormat>On-screen Show (16:9)</PresentationFormat>
  <Paragraphs>113</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Roboto</vt:lpstr>
      <vt:lpstr>Montserrat</vt:lpstr>
      <vt:lpstr>Arial</vt:lpstr>
      <vt:lpstr>Times New Roman</vt:lpstr>
      <vt:lpstr>Calibri</vt:lpstr>
      <vt:lpstr>.AppleSystemUIFont</vt:lpstr>
      <vt:lpstr>Lato</vt:lpstr>
      <vt:lpstr>Focus</vt:lpstr>
      <vt:lpstr>Automated License plate Recognition Automated License Plate Recognition (ALPR) is a technology widely used for traffic management, security, and law enforcement. This project implements ALPR using the “You Only Look Once” (YOLO) object detection algorithm, which is renowned for its real-time speed and high accuracy.  The system consists of three main stages: license plate detection, character segmentation, and optical character recognition (OCR). YOLO is used in the first stage to detect and localize license plates within video frames or images. YOLO’s deep learning architecture, which processes images in a single neural network pass, ensures efficient and accurate plate detection even under challenging conditions like varying lighting, occlusions, or angled views. </vt:lpstr>
      <vt:lpstr>Abstract/Overview </vt:lpstr>
      <vt:lpstr>Demo with real-time dataset </vt:lpstr>
      <vt:lpstr>Demo with real-time dataset </vt:lpstr>
      <vt:lpstr>Demo with real-time dataset</vt:lpstr>
      <vt:lpstr>Abstract/Overview </vt:lpstr>
      <vt:lpstr>Overview of Dataset</vt:lpstr>
      <vt:lpstr>Methods - Creating a Model to Detect License plates</vt:lpstr>
      <vt:lpstr>Methods - Training Model and Evaluation </vt:lpstr>
      <vt:lpstr>Methods - Training Model and Evaluation  </vt:lpstr>
      <vt:lpstr>Results/Discussion -  Model Performance Evaluation</vt:lpstr>
      <vt:lpstr>Results/Discussion -   Model Evaluation Metrics</vt:lpstr>
      <vt:lpstr>Observations</vt:lpstr>
      <vt:lpstr>Discussion Continued</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Detection and Classification of Brain Tumors using MRI Images</dc:title>
  <cp:lastModifiedBy>Arup Chakraborty</cp:lastModifiedBy>
  <cp:revision>33</cp:revision>
  <dcterms:modified xsi:type="dcterms:W3CDTF">2024-12-08T02:52:39Z</dcterms:modified>
</cp:coreProperties>
</file>